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17"/>
  </p:notesMasterIdLst>
  <p:handoutMasterIdLst>
    <p:handoutMasterId r:id="rId18"/>
  </p:handoutMasterIdLst>
  <p:sldIdLst>
    <p:sldId id="256" r:id="rId5"/>
    <p:sldId id="262" r:id="rId6"/>
    <p:sldId id="302" r:id="rId7"/>
    <p:sldId id="301" r:id="rId8"/>
    <p:sldId id="281" r:id="rId9"/>
    <p:sldId id="266" r:id="rId10"/>
    <p:sldId id="292" r:id="rId11"/>
    <p:sldId id="288" r:id="rId12"/>
    <p:sldId id="293" r:id="rId13"/>
    <p:sldId id="294" r:id="rId14"/>
    <p:sldId id="295" r:id="rId15"/>
    <p:sldId id="296" r:id="rId16"/>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125" d="100"/>
          <a:sy n="125" d="100"/>
        </p:scale>
        <p:origin x="1134"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05/06/2023</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05/06/2023</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7BEBA0-6DAA-45F4-8649-B50BE501B04E}" type="slidenum">
              <a:rPr lang="en-GB" smtClean="0"/>
              <a:t>8</a:t>
            </a:fld>
            <a:endParaRPr lang="en-GB"/>
          </a:p>
        </p:txBody>
      </p:sp>
    </p:spTree>
    <p:extLst>
      <p:ext uri="{BB962C8B-B14F-4D97-AF65-F5344CB8AC3E}">
        <p14:creationId xmlns:p14="http://schemas.microsoft.com/office/powerpoint/2010/main" val="66880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6/5/2023</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n illustration showing a person thinking about all the different types of graphic design"/>
          <p:cNvPicPr>
            <a:picLocks noChangeAspect="1" noChangeArrowheads="1"/>
          </p:cNvPicPr>
          <p:nvPr/>
        </p:nvPicPr>
        <p:blipFill rotWithShape="1">
          <a:blip r:embed="rId2">
            <a:extLst>
              <a:ext uri="{28A0092B-C50C-407E-A947-70E740481C1C}">
                <a14:useLocalDpi xmlns:a14="http://schemas.microsoft.com/office/drawing/2010/main" val="0"/>
              </a:ext>
            </a:extLst>
          </a:blip>
          <a:srcRect l="16617" r="5841"/>
          <a:stretch/>
        </p:blipFill>
        <p:spPr bwMode="auto">
          <a:xfrm flipH="1">
            <a:off x="0" y="-13004"/>
            <a:ext cx="9144000" cy="685691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fontScale="90000"/>
          </a:bodyPr>
          <a:lstStyle/>
          <a:p>
            <a:pPr algn="l"/>
            <a:r>
              <a:rPr lang="en-GB" sz="5300" dirty="0">
                <a:solidFill>
                  <a:srgbClr val="FFFFFF"/>
                </a:solidFill>
              </a:rPr>
              <a:t>Advanced higher Graphic communication</a:t>
            </a:r>
            <a:endParaRPr lang="en-GB" sz="3700" dirty="0">
              <a:solidFill>
                <a:srgbClr val="FFFFFF"/>
              </a:solidFill>
            </a:endParaRPr>
          </a:p>
        </p:txBody>
      </p:sp>
      <p:sp>
        <p:nvSpPr>
          <p:cNvPr id="3" name="Subtitle 2"/>
          <p:cNvSpPr>
            <a:spLocks noGrp="1"/>
          </p:cNvSpPr>
          <p:nvPr>
            <p:ph type="subTitle" idx="1"/>
          </p:nvPr>
        </p:nvSpPr>
        <p:spPr>
          <a:xfrm>
            <a:off x="3232011" y="4779312"/>
            <a:ext cx="5626238" cy="915673"/>
          </a:xfrm>
        </p:spPr>
        <p:txBody>
          <a:bodyPr anchor="t">
            <a:normAutofit/>
          </a:bodyPr>
          <a:lstStyle/>
          <a:p>
            <a:r>
              <a:rPr lang="en-GB" sz="2000" dirty="0" smtClean="0">
                <a:solidFill>
                  <a:schemeClr val="bg1"/>
                </a:solidFill>
              </a:rPr>
              <a:t>Design Elements and Principles</a:t>
            </a:r>
            <a:endParaRPr lang="en-GB" sz="1400" dirty="0">
              <a:solidFill>
                <a:schemeClr val="bg1"/>
              </a:solidFill>
            </a:endParaRPr>
          </a:p>
          <a:p>
            <a:endParaRPr lang="en-GB" sz="2000" dirty="0">
              <a:solidFill>
                <a:schemeClr val="bg1"/>
              </a:solidFill>
            </a:endParaRP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Radial balance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r>
              <a:rPr lang="en-US" sz="2800" b="1" dirty="0" smtClean="0"/>
              <a:t>What is Radial Balance</a:t>
            </a:r>
            <a:endParaRPr lang="en-US" sz="2800" b="1" dirty="0"/>
          </a:p>
          <a:p>
            <a:r>
              <a:rPr lang="en-GB" dirty="0"/>
              <a:t>In addition to </a:t>
            </a:r>
            <a:r>
              <a:rPr lang="en-GB" dirty="0" smtClean="0"/>
              <a:t>symmetrical and </a:t>
            </a:r>
            <a:r>
              <a:rPr lang="en-GB" dirty="0"/>
              <a:t>asymmetrical balance </a:t>
            </a:r>
            <a:r>
              <a:rPr lang="en-GB" dirty="0" smtClean="0"/>
              <a:t>a layout </a:t>
            </a:r>
            <a:r>
              <a:rPr lang="en-GB" dirty="0"/>
              <a:t>can spiral from a </a:t>
            </a:r>
            <a:r>
              <a:rPr lang="en-GB" dirty="0" smtClean="0"/>
              <a:t>point on </a:t>
            </a:r>
            <a:r>
              <a:rPr lang="en-GB" dirty="0"/>
              <a:t>the page creating </a:t>
            </a:r>
            <a:r>
              <a:rPr lang="en-GB" dirty="0" smtClean="0"/>
              <a:t>radial balance.</a:t>
            </a:r>
          </a:p>
          <a:p>
            <a:r>
              <a:rPr lang="en-GB" dirty="0"/>
              <a:t>Features on a page placed in </a:t>
            </a:r>
            <a:r>
              <a:rPr lang="en-GB" dirty="0" smtClean="0"/>
              <a:t>a radial </a:t>
            </a:r>
            <a:r>
              <a:rPr lang="en-GB" dirty="0"/>
              <a:t>balance seem to </a:t>
            </a:r>
            <a:r>
              <a:rPr lang="en-GB" dirty="0" smtClean="0"/>
              <a:t>'radiate‘ out </a:t>
            </a:r>
            <a:r>
              <a:rPr lang="en-GB" dirty="0"/>
              <a:t>from a particular point in </a:t>
            </a:r>
            <a:r>
              <a:rPr lang="en-GB" dirty="0" smtClean="0"/>
              <a:t>a circular </a:t>
            </a:r>
            <a:r>
              <a:rPr lang="en-GB" dirty="0"/>
              <a:t>fashion</a:t>
            </a:r>
            <a:r>
              <a:rPr lang="en-GB" dirty="0" smtClean="0"/>
              <a:t>.</a:t>
            </a:r>
          </a:p>
          <a:p>
            <a:endParaRPr lang="en-GB" dirty="0"/>
          </a:p>
        </p:txBody>
      </p:sp>
      <p:pic>
        <p:nvPicPr>
          <p:cNvPr id="3" name="Picture 2"/>
          <p:cNvPicPr>
            <a:picLocks noChangeAspect="1"/>
          </p:cNvPicPr>
          <p:nvPr/>
        </p:nvPicPr>
        <p:blipFill>
          <a:blip r:embed="rId2"/>
          <a:stretch>
            <a:fillRect/>
          </a:stretch>
        </p:blipFill>
        <p:spPr>
          <a:xfrm>
            <a:off x="5272677" y="3284984"/>
            <a:ext cx="2640517" cy="3265902"/>
          </a:xfrm>
          <a:prstGeom prst="rect">
            <a:avLst/>
          </a:prstGeom>
        </p:spPr>
      </p:pic>
    </p:spTree>
    <p:extLst>
      <p:ext uri="{BB962C8B-B14F-4D97-AF65-F5344CB8AC3E}">
        <p14:creationId xmlns:p14="http://schemas.microsoft.com/office/powerpoint/2010/main" val="3684322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Negative space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r>
              <a:rPr lang="en-US" sz="2800" b="1" dirty="0" smtClean="0"/>
              <a:t>What is Negative Space?</a:t>
            </a:r>
            <a:endParaRPr lang="en-US" sz="2800" b="1" dirty="0"/>
          </a:p>
          <a:p>
            <a:r>
              <a:rPr lang="en-GB" dirty="0"/>
              <a:t>Negative space is the </a:t>
            </a:r>
            <a:r>
              <a:rPr lang="en-GB" dirty="0" smtClean="0"/>
              <a:t>space around </a:t>
            </a:r>
            <a:r>
              <a:rPr lang="en-GB" dirty="0"/>
              <a:t>and between </a:t>
            </a:r>
            <a:r>
              <a:rPr lang="en-GB" dirty="0" smtClean="0"/>
              <a:t>the subject(s</a:t>
            </a:r>
            <a:r>
              <a:rPr lang="en-GB" dirty="0"/>
              <a:t>) of an image. It </a:t>
            </a:r>
            <a:r>
              <a:rPr lang="en-GB" dirty="0" smtClean="0"/>
              <a:t>is more </a:t>
            </a:r>
            <a:r>
              <a:rPr lang="en-GB" dirty="0"/>
              <a:t>than just white </a:t>
            </a:r>
            <a:r>
              <a:rPr lang="en-GB" dirty="0" smtClean="0"/>
              <a:t>space because </a:t>
            </a:r>
            <a:r>
              <a:rPr lang="en-GB" dirty="0"/>
              <a:t>it is used </a:t>
            </a:r>
            <a:r>
              <a:rPr lang="en-GB" dirty="0" smtClean="0"/>
              <a:t>to communicate </a:t>
            </a:r>
            <a:r>
              <a:rPr lang="en-GB" dirty="0"/>
              <a:t>information</a:t>
            </a:r>
            <a:r>
              <a:rPr lang="en-GB" dirty="0" smtClean="0"/>
              <a:t>.</a:t>
            </a:r>
          </a:p>
          <a:p>
            <a:r>
              <a:rPr lang="en-GB" dirty="0"/>
              <a:t>The negative space in </a:t>
            </a:r>
            <a:r>
              <a:rPr lang="en-GB" dirty="0" smtClean="0"/>
              <a:t>this example </a:t>
            </a:r>
            <a:r>
              <a:rPr lang="en-GB" dirty="0"/>
              <a:t>is actually the dog. </a:t>
            </a:r>
            <a:r>
              <a:rPr lang="en-GB" dirty="0" smtClean="0"/>
              <a:t>The cat </a:t>
            </a:r>
            <a:r>
              <a:rPr lang="en-GB" dirty="0"/>
              <a:t>etc… is the positive </a:t>
            </a:r>
            <a:r>
              <a:rPr lang="en-GB" dirty="0" smtClean="0"/>
              <a:t>space (because </a:t>
            </a:r>
            <a:r>
              <a:rPr lang="en-GB" dirty="0"/>
              <a:t>it would be printed</a:t>
            </a:r>
            <a:r>
              <a:rPr lang="en-GB" dirty="0" smtClean="0"/>
              <a:t>). The </a:t>
            </a:r>
            <a:r>
              <a:rPr lang="en-GB" dirty="0"/>
              <a:t>dog is not white </a:t>
            </a:r>
            <a:r>
              <a:rPr lang="en-GB" dirty="0" smtClean="0"/>
              <a:t>space because </a:t>
            </a:r>
            <a:r>
              <a:rPr lang="en-GB" dirty="0"/>
              <a:t>it is used </a:t>
            </a:r>
            <a:r>
              <a:rPr lang="en-GB" dirty="0" smtClean="0"/>
              <a:t>to communicate </a:t>
            </a:r>
            <a:r>
              <a:rPr lang="en-GB" dirty="0"/>
              <a:t>information </a:t>
            </a:r>
            <a:r>
              <a:rPr lang="en-GB" dirty="0" smtClean="0"/>
              <a:t>and not </a:t>
            </a:r>
            <a:r>
              <a:rPr lang="en-GB" dirty="0"/>
              <a:t>to give the viewers eyes </a:t>
            </a:r>
            <a:r>
              <a:rPr lang="en-GB" dirty="0" smtClean="0"/>
              <a:t>a rest.</a:t>
            </a:r>
            <a:endParaRPr lang="en-GB" dirty="0"/>
          </a:p>
        </p:txBody>
      </p:sp>
      <p:pic>
        <p:nvPicPr>
          <p:cNvPr id="3" name="Picture 2"/>
          <p:cNvPicPr>
            <a:picLocks noChangeAspect="1"/>
          </p:cNvPicPr>
          <p:nvPr/>
        </p:nvPicPr>
        <p:blipFill>
          <a:blip r:embed="rId2"/>
          <a:stretch>
            <a:fillRect/>
          </a:stretch>
        </p:blipFill>
        <p:spPr>
          <a:xfrm>
            <a:off x="971600" y="4230216"/>
            <a:ext cx="2344797" cy="2325695"/>
          </a:xfrm>
          <a:prstGeom prst="rect">
            <a:avLst/>
          </a:prstGeom>
        </p:spPr>
      </p:pic>
      <p:pic>
        <p:nvPicPr>
          <p:cNvPr id="1026" name="Picture 2" descr="https://creativereview.imgix.net/content/uploads/2016/03/FedEx_101_NOTINMARK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4710" y="4327379"/>
            <a:ext cx="4316451" cy="19370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rmula 1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245763"/>
            <a:ext cx="1640221" cy="16402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wf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2007" y="2245763"/>
            <a:ext cx="1695897" cy="164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345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silhouettes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r>
              <a:rPr lang="en-US" sz="2800" b="1" dirty="0" smtClean="0"/>
              <a:t>What is </a:t>
            </a:r>
            <a:r>
              <a:rPr lang="en-US" sz="2800" b="1" dirty="0" err="1" smtClean="0"/>
              <a:t>Silhouttes</a:t>
            </a:r>
            <a:r>
              <a:rPr lang="en-US" sz="2800" b="1" dirty="0" smtClean="0"/>
              <a:t>?</a:t>
            </a:r>
            <a:endParaRPr lang="en-US" sz="2800" b="1" dirty="0"/>
          </a:p>
          <a:p>
            <a:r>
              <a:rPr lang="en-GB" dirty="0"/>
              <a:t>A dramatic effect </a:t>
            </a:r>
            <a:r>
              <a:rPr lang="en-GB" dirty="0" smtClean="0"/>
              <a:t>create by </a:t>
            </a:r>
            <a:r>
              <a:rPr lang="en-GB" dirty="0"/>
              <a:t>a clear </a:t>
            </a:r>
            <a:r>
              <a:rPr lang="en-GB" dirty="0" smtClean="0"/>
              <a:t>outline and </a:t>
            </a:r>
            <a:r>
              <a:rPr lang="en-GB" dirty="0"/>
              <a:t>black filled </a:t>
            </a:r>
            <a:r>
              <a:rPr lang="en-GB" dirty="0" smtClean="0"/>
              <a:t>image.</a:t>
            </a:r>
          </a:p>
          <a:p>
            <a:r>
              <a:rPr lang="en-GB" dirty="0"/>
              <a:t>A dramatic effect create by </a:t>
            </a:r>
            <a:r>
              <a:rPr lang="en-GB" dirty="0" smtClean="0"/>
              <a:t>a clear </a:t>
            </a:r>
            <a:r>
              <a:rPr lang="en-GB" dirty="0"/>
              <a:t>outline and black </a:t>
            </a:r>
            <a:r>
              <a:rPr lang="en-GB" dirty="0" smtClean="0"/>
              <a:t>filled image </a:t>
            </a:r>
            <a:r>
              <a:rPr lang="en-GB" dirty="0"/>
              <a:t>in this case the </a:t>
            </a:r>
            <a:r>
              <a:rPr lang="en-GB" dirty="0" smtClean="0"/>
              <a:t>soldiers against </a:t>
            </a:r>
            <a:r>
              <a:rPr lang="en-GB" dirty="0"/>
              <a:t>the sky.</a:t>
            </a:r>
          </a:p>
        </p:txBody>
      </p:sp>
      <p:pic>
        <p:nvPicPr>
          <p:cNvPr id="3" name="Picture 2"/>
          <p:cNvPicPr>
            <a:picLocks noChangeAspect="1"/>
          </p:cNvPicPr>
          <p:nvPr/>
        </p:nvPicPr>
        <p:blipFill>
          <a:blip r:embed="rId2"/>
          <a:stretch>
            <a:fillRect/>
          </a:stretch>
        </p:blipFill>
        <p:spPr>
          <a:xfrm>
            <a:off x="4943040" y="2924944"/>
            <a:ext cx="3299791" cy="2633870"/>
          </a:xfrm>
          <a:prstGeom prst="rect">
            <a:avLst/>
          </a:prstGeom>
        </p:spPr>
      </p:pic>
    </p:spTree>
    <p:extLst>
      <p:ext uri="{BB962C8B-B14F-4D97-AF65-F5344CB8AC3E}">
        <p14:creationId xmlns:p14="http://schemas.microsoft.com/office/powerpoint/2010/main" val="1767573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introduction</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US" sz="2400" dirty="0"/>
              <a:t> In this lesson you will learn about the use </a:t>
            </a:r>
            <a:r>
              <a:rPr lang="en-US" sz="2400" dirty="0" smtClean="0"/>
              <a:t>Design Elements and Principles required for Advanced Higher Graphics.</a:t>
            </a:r>
            <a:endParaRPr lang="en-US" sz="2400" dirty="0"/>
          </a:p>
          <a:p>
            <a:pPr>
              <a:buFont typeface="Arial" panose="020B0604020202020204" pitchFamily="34" charset="0"/>
              <a:buChar char="•"/>
            </a:pPr>
            <a:r>
              <a:rPr lang="en-US" sz="2400" dirty="0"/>
              <a:t>The SQA </a:t>
            </a:r>
            <a:r>
              <a:rPr lang="en-US" sz="2400" dirty="0" smtClean="0"/>
              <a:t>still require </a:t>
            </a:r>
            <a:r>
              <a:rPr lang="en-US" sz="2400" dirty="0"/>
              <a:t>you to have a knowledge of </a:t>
            </a:r>
            <a:r>
              <a:rPr lang="en-US" sz="2400" dirty="0" smtClean="0"/>
              <a:t>all the elements and principles from National 5 and Higher shown below.</a:t>
            </a:r>
          </a:p>
          <a:p>
            <a:pPr>
              <a:buFont typeface="Arial" panose="020B0604020202020204" pitchFamily="34" charset="0"/>
              <a:buChar char="•"/>
            </a:pPr>
            <a:endParaRPr lang="en-US" sz="2400" dirty="0"/>
          </a:p>
          <a:p>
            <a:pPr lvl="1">
              <a:buFont typeface="Arial" panose="020B0604020202020204" pitchFamily="34" charset="0"/>
              <a:buChar char="•"/>
            </a:pPr>
            <a:endParaRPr lang="en-US" sz="2400" dirty="0"/>
          </a:p>
          <a:p>
            <a:pPr lvl="1">
              <a:buFont typeface="Arial" panose="020B0604020202020204" pitchFamily="34" charset="0"/>
              <a:buChar char="•"/>
            </a:pPr>
            <a:endParaRPr lang="en-US" sz="2400" dirty="0"/>
          </a:p>
          <a:p>
            <a:pPr>
              <a:buFont typeface="Arial" panose="020B0604020202020204" pitchFamily="34" charset="0"/>
              <a:buChar char="•"/>
            </a:pP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2169863144"/>
              </p:ext>
            </p:extLst>
          </p:nvPr>
        </p:nvGraphicFramePr>
        <p:xfrm>
          <a:off x="4396692" y="3429000"/>
          <a:ext cx="4392488" cy="2926080"/>
        </p:xfrm>
        <a:graphic>
          <a:graphicData uri="http://schemas.openxmlformats.org/drawingml/2006/table">
            <a:tbl>
              <a:tblPr firstRow="1" bandRow="1">
                <a:tableStyleId>{5C22544A-7EE6-4342-B048-85BDC9FD1C3A}</a:tableStyleId>
              </a:tblPr>
              <a:tblGrid>
                <a:gridCol w="2196244">
                  <a:extLst>
                    <a:ext uri="{9D8B030D-6E8A-4147-A177-3AD203B41FA5}">
                      <a16:colId xmlns:a16="http://schemas.microsoft.com/office/drawing/2014/main" val="2672069528"/>
                    </a:ext>
                  </a:extLst>
                </a:gridCol>
                <a:gridCol w="2196244">
                  <a:extLst>
                    <a:ext uri="{9D8B030D-6E8A-4147-A177-3AD203B41FA5}">
                      <a16:colId xmlns:a16="http://schemas.microsoft.com/office/drawing/2014/main" val="2634770219"/>
                    </a:ext>
                  </a:extLst>
                </a:gridCol>
              </a:tblGrid>
              <a:tr h="343837">
                <a:tc>
                  <a:txBody>
                    <a:bodyPr/>
                    <a:lstStyle/>
                    <a:p>
                      <a:pPr algn="ctr"/>
                      <a:r>
                        <a:rPr lang="en-GB" dirty="0" smtClean="0"/>
                        <a:t>Elements</a:t>
                      </a:r>
                      <a:endParaRPr lang="en-GB" dirty="0"/>
                    </a:p>
                  </a:txBody>
                  <a:tcPr/>
                </a:tc>
                <a:tc>
                  <a:txBody>
                    <a:bodyPr/>
                    <a:lstStyle/>
                    <a:p>
                      <a:pPr algn="ctr"/>
                      <a:r>
                        <a:rPr lang="en-GB" dirty="0" smtClean="0"/>
                        <a:t>Principles</a:t>
                      </a:r>
                      <a:endParaRPr lang="en-GB" dirty="0"/>
                    </a:p>
                  </a:txBody>
                  <a:tcPr/>
                </a:tc>
                <a:extLst>
                  <a:ext uri="{0D108BD9-81ED-4DB2-BD59-A6C34878D82A}">
                    <a16:rowId xmlns:a16="http://schemas.microsoft.com/office/drawing/2014/main" val="2273599226"/>
                  </a:ext>
                </a:extLst>
              </a:tr>
              <a:tr h="343837">
                <a:tc>
                  <a:txBody>
                    <a:bodyPr/>
                    <a:lstStyle/>
                    <a:p>
                      <a:pPr algn="ctr"/>
                      <a:r>
                        <a:rPr lang="en-GB" dirty="0" smtClean="0"/>
                        <a:t>Line</a:t>
                      </a:r>
                      <a:endParaRPr lang="en-GB" dirty="0"/>
                    </a:p>
                  </a:txBody>
                  <a:tcPr/>
                </a:tc>
                <a:tc>
                  <a:txBody>
                    <a:bodyPr/>
                    <a:lstStyle/>
                    <a:p>
                      <a:pPr algn="ctr"/>
                      <a:r>
                        <a:rPr lang="en-GB" dirty="0" smtClean="0"/>
                        <a:t>Balance</a:t>
                      </a:r>
                      <a:endParaRPr lang="en-GB" dirty="0"/>
                    </a:p>
                  </a:txBody>
                  <a:tcPr/>
                </a:tc>
                <a:extLst>
                  <a:ext uri="{0D108BD9-81ED-4DB2-BD59-A6C34878D82A}">
                    <a16:rowId xmlns:a16="http://schemas.microsoft.com/office/drawing/2014/main" val="2937955602"/>
                  </a:ext>
                </a:extLst>
              </a:tr>
              <a:tr h="343837">
                <a:tc>
                  <a:txBody>
                    <a:bodyPr/>
                    <a:lstStyle/>
                    <a:p>
                      <a:pPr algn="ctr"/>
                      <a:r>
                        <a:rPr lang="en-GB" dirty="0" smtClean="0"/>
                        <a:t>Colour</a:t>
                      </a:r>
                      <a:endParaRPr lang="en-GB" dirty="0"/>
                    </a:p>
                  </a:txBody>
                  <a:tcPr/>
                </a:tc>
                <a:tc>
                  <a:txBody>
                    <a:bodyPr/>
                    <a:lstStyle/>
                    <a:p>
                      <a:pPr algn="ctr"/>
                      <a:r>
                        <a:rPr lang="en-GB" dirty="0" smtClean="0"/>
                        <a:t>Alignment</a:t>
                      </a:r>
                      <a:endParaRPr lang="en-GB" dirty="0"/>
                    </a:p>
                  </a:txBody>
                  <a:tcPr/>
                </a:tc>
                <a:extLst>
                  <a:ext uri="{0D108BD9-81ED-4DB2-BD59-A6C34878D82A}">
                    <a16:rowId xmlns:a16="http://schemas.microsoft.com/office/drawing/2014/main" val="1279239885"/>
                  </a:ext>
                </a:extLst>
              </a:tr>
              <a:tr h="343837">
                <a:tc>
                  <a:txBody>
                    <a:bodyPr/>
                    <a:lstStyle/>
                    <a:p>
                      <a:pPr algn="ctr"/>
                      <a:r>
                        <a:rPr lang="en-GB" dirty="0" smtClean="0"/>
                        <a:t>Shape</a:t>
                      </a:r>
                      <a:endParaRPr lang="en-GB" dirty="0"/>
                    </a:p>
                  </a:txBody>
                  <a:tcPr/>
                </a:tc>
                <a:tc>
                  <a:txBody>
                    <a:bodyPr/>
                    <a:lstStyle/>
                    <a:p>
                      <a:pPr algn="ctr"/>
                      <a:r>
                        <a:rPr lang="en-GB" dirty="0" smtClean="0"/>
                        <a:t>Contrast</a:t>
                      </a:r>
                      <a:endParaRPr lang="en-GB" dirty="0"/>
                    </a:p>
                  </a:txBody>
                  <a:tcPr/>
                </a:tc>
                <a:extLst>
                  <a:ext uri="{0D108BD9-81ED-4DB2-BD59-A6C34878D82A}">
                    <a16:rowId xmlns:a16="http://schemas.microsoft.com/office/drawing/2014/main" val="1117112672"/>
                  </a:ext>
                </a:extLst>
              </a:tr>
              <a:tr h="343837">
                <a:tc>
                  <a:txBody>
                    <a:bodyPr/>
                    <a:lstStyle/>
                    <a:p>
                      <a:pPr algn="ctr"/>
                      <a:r>
                        <a:rPr lang="en-GB" dirty="0" smtClean="0"/>
                        <a:t>Texture</a:t>
                      </a:r>
                      <a:endParaRPr lang="en-GB" dirty="0"/>
                    </a:p>
                  </a:txBody>
                  <a:tcPr/>
                </a:tc>
                <a:tc>
                  <a:txBody>
                    <a:bodyPr/>
                    <a:lstStyle/>
                    <a:p>
                      <a:pPr algn="ctr"/>
                      <a:r>
                        <a:rPr lang="en-GB" dirty="0" smtClean="0"/>
                        <a:t>Depth</a:t>
                      </a:r>
                      <a:endParaRPr lang="en-GB" dirty="0"/>
                    </a:p>
                  </a:txBody>
                  <a:tcPr/>
                </a:tc>
                <a:extLst>
                  <a:ext uri="{0D108BD9-81ED-4DB2-BD59-A6C34878D82A}">
                    <a16:rowId xmlns:a16="http://schemas.microsoft.com/office/drawing/2014/main" val="368730185"/>
                  </a:ext>
                </a:extLst>
              </a:tr>
              <a:tr h="343837">
                <a:tc>
                  <a:txBody>
                    <a:bodyPr/>
                    <a:lstStyle/>
                    <a:p>
                      <a:pPr algn="ctr"/>
                      <a:r>
                        <a:rPr lang="en-GB" dirty="0" smtClean="0"/>
                        <a:t>Value</a:t>
                      </a:r>
                      <a:endParaRPr lang="en-GB" dirty="0"/>
                    </a:p>
                  </a:txBody>
                  <a:tcPr/>
                </a:tc>
                <a:tc>
                  <a:txBody>
                    <a:bodyPr/>
                    <a:lstStyle/>
                    <a:p>
                      <a:pPr algn="ctr"/>
                      <a:r>
                        <a:rPr lang="en-GB" dirty="0" smtClean="0"/>
                        <a:t>Unity</a:t>
                      </a:r>
                      <a:endParaRPr lang="en-GB" dirty="0"/>
                    </a:p>
                  </a:txBody>
                  <a:tcPr/>
                </a:tc>
                <a:extLst>
                  <a:ext uri="{0D108BD9-81ED-4DB2-BD59-A6C34878D82A}">
                    <a16:rowId xmlns:a16="http://schemas.microsoft.com/office/drawing/2014/main" val="1476449752"/>
                  </a:ext>
                </a:extLst>
              </a:tr>
              <a:tr h="343837">
                <a:tc>
                  <a:txBody>
                    <a:bodyPr/>
                    <a:lstStyle/>
                    <a:p>
                      <a:pPr algn="ctr"/>
                      <a:r>
                        <a:rPr lang="en-GB" dirty="0" smtClean="0"/>
                        <a:t>Mass/Weight</a:t>
                      </a:r>
                      <a:endParaRPr lang="en-GB" dirty="0"/>
                    </a:p>
                  </a:txBody>
                  <a:tcPr/>
                </a:tc>
                <a:tc>
                  <a:txBody>
                    <a:bodyPr/>
                    <a:lstStyle/>
                    <a:p>
                      <a:pPr algn="ctr"/>
                      <a:r>
                        <a:rPr lang="en-GB" dirty="0" smtClean="0"/>
                        <a:t>Dominance/Emphasis</a:t>
                      </a:r>
                      <a:endParaRPr lang="en-GB" dirty="0"/>
                    </a:p>
                  </a:txBody>
                  <a:tcPr/>
                </a:tc>
                <a:extLst>
                  <a:ext uri="{0D108BD9-81ED-4DB2-BD59-A6C34878D82A}">
                    <a16:rowId xmlns:a16="http://schemas.microsoft.com/office/drawing/2014/main" val="4189380243"/>
                  </a:ext>
                </a:extLst>
              </a:tr>
              <a:tr h="343837">
                <a:tc>
                  <a:txBody>
                    <a:bodyPr/>
                    <a:lstStyle/>
                    <a:p>
                      <a:pPr algn="ctr"/>
                      <a:r>
                        <a:rPr lang="en-GB" dirty="0" smtClean="0"/>
                        <a:t>White Space</a:t>
                      </a:r>
                      <a:endParaRPr lang="en-GB" dirty="0"/>
                    </a:p>
                  </a:txBody>
                  <a:tcPr/>
                </a:tc>
                <a:tc>
                  <a:txBody>
                    <a:bodyPr/>
                    <a:lstStyle/>
                    <a:p>
                      <a:pPr algn="ctr"/>
                      <a:r>
                        <a:rPr lang="en-GB" dirty="0" smtClean="0"/>
                        <a:t>Rhythm</a:t>
                      </a:r>
                      <a:endParaRPr lang="en-GB" dirty="0"/>
                    </a:p>
                  </a:txBody>
                  <a:tcPr/>
                </a:tc>
                <a:extLst>
                  <a:ext uri="{0D108BD9-81ED-4DB2-BD59-A6C34878D82A}">
                    <a16:rowId xmlns:a16="http://schemas.microsoft.com/office/drawing/2014/main" val="750074466"/>
                  </a:ext>
                </a:extLst>
              </a:tr>
            </a:tbl>
          </a:graphicData>
        </a:graphic>
      </p:graphicFrame>
    </p:spTree>
    <p:extLst>
      <p:ext uri="{BB962C8B-B14F-4D97-AF65-F5344CB8AC3E}">
        <p14:creationId xmlns:p14="http://schemas.microsoft.com/office/powerpoint/2010/main" val="3389500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585788"/>
            <a:ext cx="2833688" cy="1498600"/>
          </a:xfrm>
        </p:spPr>
        <p:txBody>
          <a:bodyPr>
            <a:normAutofit/>
          </a:bodyPr>
          <a:lstStyle/>
          <a:p>
            <a:r>
              <a:rPr lang="en-GB" dirty="0">
                <a:solidFill>
                  <a:srgbClr val="FFFFFF"/>
                </a:solidFill>
              </a:rPr>
              <a:t>introduction</a:t>
            </a:r>
            <a:endParaRPr lang="en-GB"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736176901"/>
              </p:ext>
            </p:extLst>
          </p:nvPr>
        </p:nvGraphicFramePr>
        <p:xfrm>
          <a:off x="2411760" y="2109788"/>
          <a:ext cx="4392488" cy="2926080"/>
        </p:xfrm>
        <a:graphic>
          <a:graphicData uri="http://schemas.openxmlformats.org/drawingml/2006/table">
            <a:tbl>
              <a:tblPr firstRow="1" bandRow="1">
                <a:tableStyleId>{5C22544A-7EE6-4342-B048-85BDC9FD1C3A}</a:tableStyleId>
              </a:tblPr>
              <a:tblGrid>
                <a:gridCol w="2196244">
                  <a:extLst>
                    <a:ext uri="{9D8B030D-6E8A-4147-A177-3AD203B41FA5}">
                      <a16:colId xmlns:a16="http://schemas.microsoft.com/office/drawing/2014/main" val="2672069528"/>
                    </a:ext>
                  </a:extLst>
                </a:gridCol>
                <a:gridCol w="2196244">
                  <a:extLst>
                    <a:ext uri="{9D8B030D-6E8A-4147-A177-3AD203B41FA5}">
                      <a16:colId xmlns:a16="http://schemas.microsoft.com/office/drawing/2014/main" val="2634770219"/>
                    </a:ext>
                  </a:extLst>
                </a:gridCol>
              </a:tblGrid>
              <a:tr h="343837">
                <a:tc>
                  <a:txBody>
                    <a:bodyPr/>
                    <a:lstStyle/>
                    <a:p>
                      <a:pPr algn="ctr"/>
                      <a:r>
                        <a:rPr lang="en-GB" dirty="0" smtClean="0"/>
                        <a:t>Elements</a:t>
                      </a:r>
                      <a:endParaRPr lang="en-GB" dirty="0"/>
                    </a:p>
                  </a:txBody>
                  <a:tcPr/>
                </a:tc>
                <a:tc>
                  <a:txBody>
                    <a:bodyPr/>
                    <a:lstStyle/>
                    <a:p>
                      <a:pPr algn="ctr"/>
                      <a:r>
                        <a:rPr lang="en-GB" dirty="0" smtClean="0"/>
                        <a:t>Principles</a:t>
                      </a:r>
                      <a:endParaRPr lang="en-GB" dirty="0"/>
                    </a:p>
                  </a:txBody>
                  <a:tcPr/>
                </a:tc>
                <a:extLst>
                  <a:ext uri="{0D108BD9-81ED-4DB2-BD59-A6C34878D82A}">
                    <a16:rowId xmlns:a16="http://schemas.microsoft.com/office/drawing/2014/main" val="2273599226"/>
                  </a:ext>
                </a:extLst>
              </a:tr>
              <a:tr h="343837">
                <a:tc>
                  <a:txBody>
                    <a:bodyPr/>
                    <a:lstStyle/>
                    <a:p>
                      <a:pPr algn="ctr"/>
                      <a:r>
                        <a:rPr lang="en-GB" dirty="0" smtClean="0"/>
                        <a:t>Line</a:t>
                      </a:r>
                      <a:endParaRPr lang="en-GB" dirty="0"/>
                    </a:p>
                  </a:txBody>
                  <a:tcPr/>
                </a:tc>
                <a:tc>
                  <a:txBody>
                    <a:bodyPr/>
                    <a:lstStyle/>
                    <a:p>
                      <a:pPr algn="ctr"/>
                      <a:r>
                        <a:rPr lang="en-GB" dirty="0" smtClean="0"/>
                        <a:t>Balance</a:t>
                      </a:r>
                      <a:endParaRPr lang="en-GB" dirty="0"/>
                    </a:p>
                  </a:txBody>
                  <a:tcPr/>
                </a:tc>
                <a:extLst>
                  <a:ext uri="{0D108BD9-81ED-4DB2-BD59-A6C34878D82A}">
                    <a16:rowId xmlns:a16="http://schemas.microsoft.com/office/drawing/2014/main" val="2937955602"/>
                  </a:ext>
                </a:extLst>
              </a:tr>
              <a:tr h="343837">
                <a:tc>
                  <a:txBody>
                    <a:bodyPr/>
                    <a:lstStyle/>
                    <a:p>
                      <a:pPr algn="ctr"/>
                      <a:r>
                        <a:rPr lang="en-GB" dirty="0" smtClean="0"/>
                        <a:t>Colour</a:t>
                      </a:r>
                      <a:endParaRPr lang="en-GB" dirty="0"/>
                    </a:p>
                  </a:txBody>
                  <a:tcPr/>
                </a:tc>
                <a:tc>
                  <a:txBody>
                    <a:bodyPr/>
                    <a:lstStyle/>
                    <a:p>
                      <a:pPr algn="ctr"/>
                      <a:r>
                        <a:rPr lang="en-GB" dirty="0" smtClean="0"/>
                        <a:t>Alignment</a:t>
                      </a:r>
                      <a:endParaRPr lang="en-GB" dirty="0"/>
                    </a:p>
                  </a:txBody>
                  <a:tcPr/>
                </a:tc>
                <a:extLst>
                  <a:ext uri="{0D108BD9-81ED-4DB2-BD59-A6C34878D82A}">
                    <a16:rowId xmlns:a16="http://schemas.microsoft.com/office/drawing/2014/main" val="1279239885"/>
                  </a:ext>
                </a:extLst>
              </a:tr>
              <a:tr h="343837">
                <a:tc>
                  <a:txBody>
                    <a:bodyPr/>
                    <a:lstStyle/>
                    <a:p>
                      <a:pPr algn="ctr"/>
                      <a:r>
                        <a:rPr lang="en-GB" dirty="0" smtClean="0"/>
                        <a:t>Shape</a:t>
                      </a:r>
                      <a:endParaRPr lang="en-GB" dirty="0"/>
                    </a:p>
                  </a:txBody>
                  <a:tcPr/>
                </a:tc>
                <a:tc>
                  <a:txBody>
                    <a:bodyPr/>
                    <a:lstStyle/>
                    <a:p>
                      <a:pPr algn="ctr"/>
                      <a:r>
                        <a:rPr lang="en-GB" dirty="0" smtClean="0"/>
                        <a:t>Contrast</a:t>
                      </a:r>
                      <a:endParaRPr lang="en-GB" dirty="0"/>
                    </a:p>
                  </a:txBody>
                  <a:tcPr/>
                </a:tc>
                <a:extLst>
                  <a:ext uri="{0D108BD9-81ED-4DB2-BD59-A6C34878D82A}">
                    <a16:rowId xmlns:a16="http://schemas.microsoft.com/office/drawing/2014/main" val="1117112672"/>
                  </a:ext>
                </a:extLst>
              </a:tr>
              <a:tr h="343837">
                <a:tc>
                  <a:txBody>
                    <a:bodyPr/>
                    <a:lstStyle/>
                    <a:p>
                      <a:pPr algn="ctr"/>
                      <a:r>
                        <a:rPr lang="en-GB" dirty="0" smtClean="0"/>
                        <a:t>Texture</a:t>
                      </a:r>
                      <a:endParaRPr lang="en-GB" dirty="0"/>
                    </a:p>
                  </a:txBody>
                  <a:tcPr/>
                </a:tc>
                <a:tc>
                  <a:txBody>
                    <a:bodyPr/>
                    <a:lstStyle/>
                    <a:p>
                      <a:pPr algn="ctr"/>
                      <a:r>
                        <a:rPr lang="en-GB" dirty="0" smtClean="0"/>
                        <a:t>Depth</a:t>
                      </a:r>
                      <a:endParaRPr lang="en-GB" dirty="0"/>
                    </a:p>
                  </a:txBody>
                  <a:tcPr/>
                </a:tc>
                <a:extLst>
                  <a:ext uri="{0D108BD9-81ED-4DB2-BD59-A6C34878D82A}">
                    <a16:rowId xmlns:a16="http://schemas.microsoft.com/office/drawing/2014/main" val="368730185"/>
                  </a:ext>
                </a:extLst>
              </a:tr>
              <a:tr h="343837">
                <a:tc>
                  <a:txBody>
                    <a:bodyPr/>
                    <a:lstStyle/>
                    <a:p>
                      <a:pPr algn="ctr"/>
                      <a:r>
                        <a:rPr lang="en-GB" dirty="0" smtClean="0"/>
                        <a:t>Value</a:t>
                      </a:r>
                      <a:endParaRPr lang="en-GB" dirty="0"/>
                    </a:p>
                  </a:txBody>
                  <a:tcPr/>
                </a:tc>
                <a:tc>
                  <a:txBody>
                    <a:bodyPr/>
                    <a:lstStyle/>
                    <a:p>
                      <a:pPr algn="ctr"/>
                      <a:r>
                        <a:rPr lang="en-GB" dirty="0" smtClean="0"/>
                        <a:t>Unity</a:t>
                      </a:r>
                      <a:endParaRPr lang="en-GB" dirty="0"/>
                    </a:p>
                  </a:txBody>
                  <a:tcPr/>
                </a:tc>
                <a:extLst>
                  <a:ext uri="{0D108BD9-81ED-4DB2-BD59-A6C34878D82A}">
                    <a16:rowId xmlns:a16="http://schemas.microsoft.com/office/drawing/2014/main" val="1476449752"/>
                  </a:ext>
                </a:extLst>
              </a:tr>
              <a:tr h="343837">
                <a:tc>
                  <a:txBody>
                    <a:bodyPr/>
                    <a:lstStyle/>
                    <a:p>
                      <a:pPr algn="ctr"/>
                      <a:r>
                        <a:rPr lang="en-GB" dirty="0" smtClean="0"/>
                        <a:t>Mass/Weight</a:t>
                      </a:r>
                      <a:endParaRPr lang="en-GB" dirty="0"/>
                    </a:p>
                  </a:txBody>
                  <a:tcPr/>
                </a:tc>
                <a:tc>
                  <a:txBody>
                    <a:bodyPr/>
                    <a:lstStyle/>
                    <a:p>
                      <a:pPr algn="ctr"/>
                      <a:r>
                        <a:rPr lang="en-GB" dirty="0" smtClean="0"/>
                        <a:t>Dominance/Emphasis</a:t>
                      </a:r>
                      <a:endParaRPr lang="en-GB" dirty="0"/>
                    </a:p>
                  </a:txBody>
                  <a:tcPr/>
                </a:tc>
                <a:extLst>
                  <a:ext uri="{0D108BD9-81ED-4DB2-BD59-A6C34878D82A}">
                    <a16:rowId xmlns:a16="http://schemas.microsoft.com/office/drawing/2014/main" val="4189380243"/>
                  </a:ext>
                </a:extLst>
              </a:tr>
              <a:tr h="343837">
                <a:tc>
                  <a:txBody>
                    <a:bodyPr/>
                    <a:lstStyle/>
                    <a:p>
                      <a:pPr algn="ctr"/>
                      <a:r>
                        <a:rPr lang="en-GB" dirty="0" smtClean="0"/>
                        <a:t>White Space</a:t>
                      </a:r>
                      <a:endParaRPr lang="en-GB" dirty="0"/>
                    </a:p>
                  </a:txBody>
                  <a:tcPr/>
                </a:tc>
                <a:tc>
                  <a:txBody>
                    <a:bodyPr/>
                    <a:lstStyle/>
                    <a:p>
                      <a:pPr algn="ctr"/>
                      <a:r>
                        <a:rPr lang="en-GB" dirty="0" smtClean="0"/>
                        <a:t>Rhythm</a:t>
                      </a:r>
                      <a:endParaRPr lang="en-GB" dirty="0"/>
                    </a:p>
                  </a:txBody>
                  <a:tcPr/>
                </a:tc>
                <a:extLst>
                  <a:ext uri="{0D108BD9-81ED-4DB2-BD59-A6C34878D82A}">
                    <a16:rowId xmlns:a16="http://schemas.microsoft.com/office/drawing/2014/main" val="750074466"/>
                  </a:ext>
                </a:extLst>
              </a:tr>
            </a:tbl>
          </a:graphicData>
        </a:graphic>
      </p:graphicFrame>
      <p:sp>
        <p:nvSpPr>
          <p:cNvPr id="5" name="TextBox 4"/>
          <p:cNvSpPr txBox="1"/>
          <p:nvPr/>
        </p:nvSpPr>
        <p:spPr>
          <a:xfrm>
            <a:off x="167780" y="144889"/>
            <a:ext cx="2664296" cy="769441"/>
          </a:xfrm>
          <a:prstGeom prst="rect">
            <a:avLst/>
          </a:prstGeom>
          <a:noFill/>
        </p:spPr>
        <p:txBody>
          <a:bodyPr wrap="square" rtlCol="0">
            <a:spAutoFit/>
          </a:bodyPr>
          <a:lstStyle/>
          <a:p>
            <a:r>
              <a:rPr lang="en-GB" sz="1100" dirty="0" smtClean="0"/>
              <a:t>Line can connect parts of a layout, establish columns of text, create movement, define a shape, emphasise words and separate parts.</a:t>
            </a:r>
            <a:endParaRPr lang="en-GB" sz="1100" dirty="0"/>
          </a:p>
        </p:txBody>
      </p:sp>
      <p:cxnSp>
        <p:nvCxnSpPr>
          <p:cNvPr id="7" name="Straight Connector 6"/>
          <p:cNvCxnSpPr/>
          <p:nvPr/>
        </p:nvCxnSpPr>
        <p:spPr>
          <a:xfrm>
            <a:off x="2555776" y="650768"/>
            <a:ext cx="420316" cy="19861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780" y="1066266"/>
            <a:ext cx="2099964" cy="938719"/>
          </a:xfrm>
          <a:prstGeom prst="rect">
            <a:avLst/>
          </a:prstGeom>
          <a:noFill/>
        </p:spPr>
        <p:txBody>
          <a:bodyPr wrap="square" rtlCol="0">
            <a:spAutoFit/>
          </a:bodyPr>
          <a:lstStyle/>
          <a:p>
            <a:r>
              <a:rPr lang="en-GB" sz="1100" dirty="0" smtClean="0"/>
              <a:t>Colour can be used creatively to make things stand out, create visual impact, unify layouts, suggest moods and connect with the target market.</a:t>
            </a:r>
            <a:endParaRPr lang="en-GB" sz="1100" dirty="0"/>
          </a:p>
        </p:txBody>
      </p:sp>
      <p:cxnSp>
        <p:nvCxnSpPr>
          <p:cNvPr id="12" name="Straight Connector 11"/>
          <p:cNvCxnSpPr>
            <a:stCxn id="11" idx="2"/>
          </p:cNvCxnSpPr>
          <p:nvPr/>
        </p:nvCxnSpPr>
        <p:spPr>
          <a:xfrm>
            <a:off x="1217762" y="2004985"/>
            <a:ext cx="1783706" cy="9919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780" y="2474344"/>
            <a:ext cx="2099964" cy="600164"/>
          </a:xfrm>
          <a:prstGeom prst="rect">
            <a:avLst/>
          </a:prstGeom>
          <a:noFill/>
        </p:spPr>
        <p:txBody>
          <a:bodyPr wrap="square" rtlCol="0">
            <a:spAutoFit/>
          </a:bodyPr>
          <a:lstStyle/>
          <a:p>
            <a:r>
              <a:rPr lang="en-GB" sz="1100" dirty="0" smtClean="0"/>
              <a:t>Shape can frame parts, organise layouts, create order, or create visual impact and contrast. </a:t>
            </a:r>
            <a:endParaRPr lang="en-GB" sz="1100" dirty="0"/>
          </a:p>
        </p:txBody>
      </p:sp>
      <p:cxnSp>
        <p:nvCxnSpPr>
          <p:cNvPr id="18" name="Straight Connector 17"/>
          <p:cNvCxnSpPr/>
          <p:nvPr/>
        </p:nvCxnSpPr>
        <p:spPr>
          <a:xfrm>
            <a:off x="1844216" y="2943704"/>
            <a:ext cx="1126568" cy="4901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7780" y="3416240"/>
            <a:ext cx="2099964" cy="938719"/>
          </a:xfrm>
          <a:prstGeom prst="rect">
            <a:avLst/>
          </a:prstGeom>
          <a:noFill/>
        </p:spPr>
        <p:txBody>
          <a:bodyPr wrap="square" rtlCol="0">
            <a:spAutoFit/>
          </a:bodyPr>
          <a:lstStyle/>
          <a:p>
            <a:r>
              <a:rPr lang="en-GB" sz="1100" dirty="0" smtClean="0"/>
              <a:t>Texture gives a design a look, feel, a surface. Physical texture can be felt through paper types, and visual can be created by printing a surface on the paper.</a:t>
            </a:r>
            <a:endParaRPr lang="en-GB" sz="1100" dirty="0"/>
          </a:p>
        </p:txBody>
      </p:sp>
      <p:cxnSp>
        <p:nvCxnSpPr>
          <p:cNvPr id="22" name="Straight Connector 21"/>
          <p:cNvCxnSpPr/>
          <p:nvPr/>
        </p:nvCxnSpPr>
        <p:spPr>
          <a:xfrm>
            <a:off x="2123728" y="3727567"/>
            <a:ext cx="847056" cy="130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7780" y="4426048"/>
            <a:ext cx="2099964" cy="938719"/>
          </a:xfrm>
          <a:prstGeom prst="rect">
            <a:avLst/>
          </a:prstGeom>
          <a:noFill/>
        </p:spPr>
        <p:txBody>
          <a:bodyPr wrap="square" rtlCol="0">
            <a:spAutoFit/>
          </a:bodyPr>
          <a:lstStyle/>
          <a:p>
            <a:r>
              <a:rPr lang="en-GB" sz="1100" dirty="0" smtClean="0"/>
              <a:t>Value is how dark or light elements are. White is the lightest value and black is the darkest.</a:t>
            </a:r>
          </a:p>
          <a:p>
            <a:r>
              <a:rPr lang="en-GB" sz="1100" dirty="0" smtClean="0"/>
              <a:t>All colours have a value and sit within a range of light to dark. </a:t>
            </a:r>
            <a:endParaRPr lang="en-GB" sz="1100" dirty="0"/>
          </a:p>
        </p:txBody>
      </p:sp>
      <p:cxnSp>
        <p:nvCxnSpPr>
          <p:cNvPr id="27" name="Straight Connector 26"/>
          <p:cNvCxnSpPr/>
          <p:nvPr/>
        </p:nvCxnSpPr>
        <p:spPr>
          <a:xfrm flipV="1">
            <a:off x="1918878" y="4087607"/>
            <a:ext cx="1051906" cy="397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7780" y="5595102"/>
            <a:ext cx="2099964" cy="1107996"/>
          </a:xfrm>
          <a:prstGeom prst="rect">
            <a:avLst/>
          </a:prstGeom>
          <a:noFill/>
        </p:spPr>
        <p:txBody>
          <a:bodyPr wrap="square" rtlCol="0">
            <a:spAutoFit/>
          </a:bodyPr>
          <a:lstStyle/>
          <a:p>
            <a:r>
              <a:rPr lang="en-GB" sz="1100" dirty="0" smtClean="0"/>
              <a:t>Mass equals size. Large graphics that take up lots of space have a large mass. It would have less mass if the image was small and there was more text on the page for example. </a:t>
            </a:r>
            <a:endParaRPr lang="en-GB" sz="1100" dirty="0"/>
          </a:p>
        </p:txBody>
      </p:sp>
      <p:cxnSp>
        <p:nvCxnSpPr>
          <p:cNvPr id="30" name="Straight Connector 29"/>
          <p:cNvCxnSpPr/>
          <p:nvPr/>
        </p:nvCxnSpPr>
        <p:spPr>
          <a:xfrm flipV="1">
            <a:off x="1918878" y="4511846"/>
            <a:ext cx="780914" cy="11426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280005" y="5595102"/>
            <a:ext cx="2447366" cy="1107996"/>
          </a:xfrm>
          <a:prstGeom prst="rect">
            <a:avLst/>
          </a:prstGeom>
          <a:noFill/>
        </p:spPr>
        <p:txBody>
          <a:bodyPr wrap="square" rtlCol="0">
            <a:spAutoFit/>
          </a:bodyPr>
          <a:lstStyle/>
          <a:p>
            <a:r>
              <a:rPr lang="en-GB" sz="1100" dirty="0" smtClean="0"/>
              <a:t>White space is any section of a document that is unused or space around an object. It can create rest for the eye, provide breathing space and improve readability. It can give focus to an object and direct the viewer’s eye.</a:t>
            </a:r>
            <a:endParaRPr lang="en-GB" sz="1100" dirty="0"/>
          </a:p>
        </p:txBody>
      </p:sp>
      <p:cxnSp>
        <p:nvCxnSpPr>
          <p:cNvPr id="33" name="Straight Connector 32"/>
          <p:cNvCxnSpPr/>
          <p:nvPr/>
        </p:nvCxnSpPr>
        <p:spPr>
          <a:xfrm flipV="1">
            <a:off x="3707904" y="5035868"/>
            <a:ext cx="0" cy="5592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140405" y="298961"/>
            <a:ext cx="2447366" cy="1107996"/>
          </a:xfrm>
          <a:prstGeom prst="rect">
            <a:avLst/>
          </a:prstGeom>
          <a:noFill/>
        </p:spPr>
        <p:txBody>
          <a:bodyPr wrap="square" rtlCol="0">
            <a:spAutoFit/>
          </a:bodyPr>
          <a:lstStyle/>
          <a:p>
            <a:r>
              <a:rPr lang="en-GB" sz="1100" dirty="0" smtClean="0"/>
              <a:t>Balance refers to symmetry or asymmetry of a layout. Symmetrical balance gives equal weighting to each object whereas asymmetrical balance can create a more eye catching and visually appealing layout.   </a:t>
            </a:r>
            <a:endParaRPr lang="en-GB" sz="1100" dirty="0"/>
          </a:p>
        </p:txBody>
      </p:sp>
      <p:cxnSp>
        <p:nvCxnSpPr>
          <p:cNvPr id="37" name="Straight Connector 36"/>
          <p:cNvCxnSpPr/>
          <p:nvPr/>
        </p:nvCxnSpPr>
        <p:spPr>
          <a:xfrm flipV="1">
            <a:off x="6300192" y="914330"/>
            <a:ext cx="144016" cy="17225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948264" y="427629"/>
            <a:ext cx="1943310" cy="1107996"/>
          </a:xfrm>
          <a:prstGeom prst="rect">
            <a:avLst/>
          </a:prstGeom>
          <a:noFill/>
        </p:spPr>
        <p:txBody>
          <a:bodyPr wrap="square" rtlCol="0">
            <a:spAutoFit/>
          </a:bodyPr>
          <a:lstStyle/>
          <a:p>
            <a:r>
              <a:rPr lang="en-GB" sz="1100" dirty="0" smtClean="0"/>
              <a:t>Alignment helps improve the structure and organisation of a layout. Elements can be left, centre or right aligned or aligned vertically and horizontally. </a:t>
            </a:r>
            <a:endParaRPr lang="en-GB" sz="1100" dirty="0"/>
          </a:p>
        </p:txBody>
      </p:sp>
      <p:cxnSp>
        <p:nvCxnSpPr>
          <p:cNvPr id="40" name="Straight Connector 39"/>
          <p:cNvCxnSpPr>
            <a:endCxn id="39" idx="1"/>
          </p:cNvCxnSpPr>
          <p:nvPr/>
        </p:nvCxnSpPr>
        <p:spPr>
          <a:xfrm flipV="1">
            <a:off x="6325568" y="981627"/>
            <a:ext cx="622696" cy="20153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948264" y="1602922"/>
            <a:ext cx="1943310" cy="938719"/>
          </a:xfrm>
          <a:prstGeom prst="rect">
            <a:avLst/>
          </a:prstGeom>
          <a:noFill/>
        </p:spPr>
        <p:txBody>
          <a:bodyPr wrap="square" rtlCol="0">
            <a:spAutoFit/>
          </a:bodyPr>
          <a:lstStyle/>
          <a:p>
            <a:r>
              <a:rPr lang="en-GB" sz="1100" dirty="0" smtClean="0"/>
              <a:t>Contrast is about opposite such as shapes, colours, sizes, typefaces and so on. They help create a high visual impact or make certain objects stand out.</a:t>
            </a:r>
            <a:endParaRPr lang="en-GB" sz="1100" dirty="0"/>
          </a:p>
        </p:txBody>
      </p:sp>
      <p:cxnSp>
        <p:nvCxnSpPr>
          <p:cNvPr id="43" name="Straight Connector 42"/>
          <p:cNvCxnSpPr>
            <a:endCxn id="42" idx="1"/>
          </p:cNvCxnSpPr>
          <p:nvPr/>
        </p:nvCxnSpPr>
        <p:spPr>
          <a:xfrm flipV="1">
            <a:off x="6325568" y="2072282"/>
            <a:ext cx="622696" cy="13313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948264" y="2777494"/>
            <a:ext cx="1943310" cy="938719"/>
          </a:xfrm>
          <a:prstGeom prst="rect">
            <a:avLst/>
          </a:prstGeom>
          <a:noFill/>
        </p:spPr>
        <p:txBody>
          <a:bodyPr wrap="square" rtlCol="0">
            <a:spAutoFit/>
          </a:bodyPr>
          <a:lstStyle/>
          <a:p>
            <a:r>
              <a:rPr lang="en-GB" sz="1100" dirty="0" smtClean="0"/>
              <a:t>Depth is used to create visual impact, generating layers that make objects appear to pop out of the page or recede into it, creating depth. </a:t>
            </a:r>
            <a:endParaRPr lang="en-GB" sz="1100" dirty="0"/>
          </a:p>
        </p:txBody>
      </p:sp>
      <p:cxnSp>
        <p:nvCxnSpPr>
          <p:cNvPr id="46" name="Straight Connector 45"/>
          <p:cNvCxnSpPr/>
          <p:nvPr/>
        </p:nvCxnSpPr>
        <p:spPr>
          <a:xfrm flipV="1">
            <a:off x="6300192" y="3302237"/>
            <a:ext cx="648072" cy="4833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48264" y="3872978"/>
            <a:ext cx="1943310" cy="1107996"/>
          </a:xfrm>
          <a:prstGeom prst="rect">
            <a:avLst/>
          </a:prstGeom>
          <a:noFill/>
        </p:spPr>
        <p:txBody>
          <a:bodyPr wrap="square" rtlCol="0">
            <a:spAutoFit/>
          </a:bodyPr>
          <a:lstStyle/>
          <a:p>
            <a:r>
              <a:rPr lang="en-GB" sz="1100" dirty="0" smtClean="0"/>
              <a:t>Unity refers to connecting elements on the page that share similar attributes, such as colour, shape, size, typefaces etc. This helps tie elements on the page together. </a:t>
            </a:r>
            <a:endParaRPr lang="en-GB" sz="1100" dirty="0"/>
          </a:p>
        </p:txBody>
      </p:sp>
      <p:cxnSp>
        <p:nvCxnSpPr>
          <p:cNvPr id="52" name="Straight Connector 51"/>
          <p:cNvCxnSpPr/>
          <p:nvPr/>
        </p:nvCxnSpPr>
        <p:spPr>
          <a:xfrm>
            <a:off x="6325568" y="4103655"/>
            <a:ext cx="622696" cy="2940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948264" y="5041696"/>
            <a:ext cx="1943310" cy="1107996"/>
          </a:xfrm>
          <a:prstGeom prst="rect">
            <a:avLst/>
          </a:prstGeom>
          <a:noFill/>
        </p:spPr>
        <p:txBody>
          <a:bodyPr wrap="square" rtlCol="0">
            <a:spAutoFit/>
          </a:bodyPr>
          <a:lstStyle/>
          <a:p>
            <a:r>
              <a:rPr lang="en-GB" sz="1100" dirty="0" smtClean="0"/>
              <a:t>Dominance occurs when one items stand out more than other, usually the largest. Emphasis happens when one item is made more eye-catching.  </a:t>
            </a:r>
            <a:endParaRPr lang="en-GB" sz="1100" dirty="0"/>
          </a:p>
        </p:txBody>
      </p:sp>
      <p:cxnSp>
        <p:nvCxnSpPr>
          <p:cNvPr id="55" name="Straight Connector 54"/>
          <p:cNvCxnSpPr/>
          <p:nvPr/>
        </p:nvCxnSpPr>
        <p:spPr>
          <a:xfrm>
            <a:off x="6660232" y="4628399"/>
            <a:ext cx="288032" cy="938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968496" y="5439913"/>
            <a:ext cx="1763744" cy="1277273"/>
          </a:xfrm>
          <a:prstGeom prst="rect">
            <a:avLst/>
          </a:prstGeom>
          <a:noFill/>
        </p:spPr>
        <p:txBody>
          <a:bodyPr wrap="square" rtlCol="0">
            <a:spAutoFit/>
          </a:bodyPr>
          <a:lstStyle/>
          <a:p>
            <a:r>
              <a:rPr lang="en-GB" sz="1100" dirty="0" smtClean="0"/>
              <a:t>Rhythm is used to achieve visual progression of repeating elements in a varied pattern, such as similar shapes in a layout, repeated elements on every page. </a:t>
            </a:r>
            <a:endParaRPr lang="en-GB" sz="1100" dirty="0"/>
          </a:p>
        </p:txBody>
      </p:sp>
      <p:cxnSp>
        <p:nvCxnSpPr>
          <p:cNvPr id="58" name="Straight Connector 57"/>
          <p:cNvCxnSpPr/>
          <p:nvPr/>
        </p:nvCxnSpPr>
        <p:spPr>
          <a:xfrm>
            <a:off x="6179007" y="4872131"/>
            <a:ext cx="49177" cy="5677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771800" y="1441780"/>
            <a:ext cx="3815971" cy="646331"/>
          </a:xfrm>
          <a:prstGeom prst="rect">
            <a:avLst/>
          </a:prstGeom>
          <a:noFill/>
        </p:spPr>
        <p:txBody>
          <a:bodyPr wrap="square" rtlCol="0">
            <a:spAutoFit/>
          </a:bodyPr>
          <a:lstStyle/>
          <a:p>
            <a:pPr algn="ctr"/>
            <a:r>
              <a:rPr lang="en-GB" b="1" dirty="0" smtClean="0"/>
              <a:t>REVISION: HIGHER </a:t>
            </a:r>
            <a:r>
              <a:rPr lang="en-GB" b="1" dirty="0" smtClean="0"/>
              <a:t>DESIGN </a:t>
            </a:r>
          </a:p>
          <a:p>
            <a:pPr algn="ctr"/>
            <a:r>
              <a:rPr lang="en-GB" b="1" dirty="0" smtClean="0"/>
              <a:t>ELEMENTS AND PRINCIPLES</a:t>
            </a:r>
            <a:endParaRPr lang="en-GB" b="1" dirty="0"/>
          </a:p>
        </p:txBody>
      </p:sp>
    </p:spTree>
    <p:extLst>
      <p:ext uri="{BB962C8B-B14F-4D97-AF65-F5344CB8AC3E}">
        <p14:creationId xmlns:p14="http://schemas.microsoft.com/office/powerpoint/2010/main" val="12474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500"/>
                                        <p:tgtEl>
                                          <p:spTgt spid="4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500"/>
                                        <p:tgtEl>
                                          <p:spTgt spid="5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500"/>
                                        <p:tgtEl>
                                          <p:spTgt spid="5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500"/>
                                        <p:tgtEl>
                                          <p:spTgt spid="5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fade">
                                      <p:cBhvr>
                                        <p:cTn id="106" dur="500"/>
                                        <p:tgtEl>
                                          <p:spTgt spid="54"/>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fade">
                                      <p:cBhvr>
                                        <p:cTn id="111" dur="500"/>
                                        <p:tgtEl>
                                          <p:spTgt spid="5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7" grpId="0"/>
      <p:bldP spid="21" grpId="0"/>
      <p:bldP spid="26" grpId="0"/>
      <p:bldP spid="29" grpId="0"/>
      <p:bldP spid="32" grpId="0"/>
      <p:bldP spid="36" grpId="0"/>
      <p:bldP spid="39" grpId="0"/>
      <p:bldP spid="42" grpId="0"/>
      <p:bldP spid="45" grpId="0"/>
      <p:bldP spid="51"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introduction</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US" sz="2400" dirty="0"/>
              <a:t> </a:t>
            </a:r>
            <a:r>
              <a:rPr lang="en-US" sz="2400" dirty="0" smtClean="0"/>
              <a:t>The Elements and Principles required for Advanced Higher are:</a:t>
            </a:r>
            <a:endParaRPr lang="en-US" sz="2400" dirty="0"/>
          </a:p>
          <a:p>
            <a:pPr lvl="1">
              <a:buFont typeface="Arial" panose="020B0604020202020204" pitchFamily="34" charset="0"/>
              <a:buChar char="•"/>
            </a:pPr>
            <a:endParaRPr lang="en-US" sz="2400" dirty="0"/>
          </a:p>
          <a:p>
            <a:pPr lvl="1">
              <a:buFont typeface="Arial" panose="020B0604020202020204" pitchFamily="34" charset="0"/>
              <a:buChar char="•"/>
            </a:pPr>
            <a:endParaRPr lang="en-US" sz="2400" dirty="0"/>
          </a:p>
          <a:p>
            <a:pPr>
              <a:buFont typeface="Arial" panose="020B0604020202020204" pitchFamily="34" charset="0"/>
              <a:buChar char="•"/>
            </a:pP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4177948818"/>
              </p:ext>
            </p:extLst>
          </p:nvPr>
        </p:nvGraphicFramePr>
        <p:xfrm>
          <a:off x="5356968" y="1945640"/>
          <a:ext cx="2471936" cy="3337560"/>
        </p:xfrm>
        <a:graphic>
          <a:graphicData uri="http://schemas.openxmlformats.org/drawingml/2006/table">
            <a:tbl>
              <a:tblPr firstRow="1" bandRow="1">
                <a:tableStyleId>{5C22544A-7EE6-4342-B048-85BDC9FD1C3A}</a:tableStyleId>
              </a:tblPr>
              <a:tblGrid>
                <a:gridCol w="2471936">
                  <a:extLst>
                    <a:ext uri="{9D8B030D-6E8A-4147-A177-3AD203B41FA5}">
                      <a16:colId xmlns:a16="http://schemas.microsoft.com/office/drawing/2014/main" val="2993315169"/>
                    </a:ext>
                  </a:extLst>
                </a:gridCol>
              </a:tblGrid>
              <a:tr h="370840">
                <a:tc>
                  <a:txBody>
                    <a:bodyPr/>
                    <a:lstStyle/>
                    <a:p>
                      <a:pPr algn="ctr"/>
                      <a:r>
                        <a:rPr lang="en-GB" dirty="0" smtClean="0"/>
                        <a:t>Elements and Principles</a:t>
                      </a:r>
                      <a:endParaRPr lang="en-GB" dirty="0"/>
                    </a:p>
                  </a:txBody>
                  <a:tcPr/>
                </a:tc>
                <a:extLst>
                  <a:ext uri="{0D108BD9-81ED-4DB2-BD59-A6C34878D82A}">
                    <a16:rowId xmlns:a16="http://schemas.microsoft.com/office/drawing/2014/main" val="2104784848"/>
                  </a:ext>
                </a:extLst>
              </a:tr>
              <a:tr h="370840">
                <a:tc>
                  <a:txBody>
                    <a:bodyPr/>
                    <a:lstStyle/>
                    <a:p>
                      <a:pPr algn="ctr"/>
                      <a:r>
                        <a:rPr lang="en-GB" dirty="0" smtClean="0"/>
                        <a:t>Golden Ratio</a:t>
                      </a:r>
                      <a:endParaRPr lang="en-GB" dirty="0"/>
                    </a:p>
                  </a:txBody>
                  <a:tcPr/>
                </a:tc>
                <a:extLst>
                  <a:ext uri="{0D108BD9-81ED-4DB2-BD59-A6C34878D82A}">
                    <a16:rowId xmlns:a16="http://schemas.microsoft.com/office/drawing/2014/main" val="2959782370"/>
                  </a:ext>
                </a:extLst>
              </a:tr>
              <a:tr h="370840">
                <a:tc>
                  <a:txBody>
                    <a:bodyPr/>
                    <a:lstStyle/>
                    <a:p>
                      <a:pPr algn="ctr"/>
                      <a:r>
                        <a:rPr lang="en-GB" dirty="0" smtClean="0"/>
                        <a:t>Rule</a:t>
                      </a:r>
                      <a:r>
                        <a:rPr lang="en-GB" baseline="0" dirty="0" smtClean="0"/>
                        <a:t> of Thirds</a:t>
                      </a:r>
                      <a:endParaRPr lang="en-GB" dirty="0"/>
                    </a:p>
                  </a:txBody>
                  <a:tcPr/>
                </a:tc>
                <a:extLst>
                  <a:ext uri="{0D108BD9-81ED-4DB2-BD59-A6C34878D82A}">
                    <a16:rowId xmlns:a16="http://schemas.microsoft.com/office/drawing/2014/main" val="2950563662"/>
                  </a:ext>
                </a:extLst>
              </a:tr>
              <a:tr h="370840">
                <a:tc>
                  <a:txBody>
                    <a:bodyPr/>
                    <a:lstStyle/>
                    <a:p>
                      <a:pPr algn="ctr"/>
                      <a:r>
                        <a:rPr lang="en-GB" dirty="0" smtClean="0"/>
                        <a:t>Pace</a:t>
                      </a:r>
                      <a:endParaRPr lang="en-GB" dirty="0"/>
                    </a:p>
                  </a:txBody>
                  <a:tcPr/>
                </a:tc>
                <a:extLst>
                  <a:ext uri="{0D108BD9-81ED-4DB2-BD59-A6C34878D82A}">
                    <a16:rowId xmlns:a16="http://schemas.microsoft.com/office/drawing/2014/main" val="2973210203"/>
                  </a:ext>
                </a:extLst>
              </a:tr>
              <a:tr h="370840">
                <a:tc>
                  <a:txBody>
                    <a:bodyPr/>
                    <a:lstStyle/>
                    <a:p>
                      <a:pPr algn="ctr"/>
                      <a:r>
                        <a:rPr lang="en-GB" dirty="0" smtClean="0"/>
                        <a:t>Dynamic Effects</a:t>
                      </a:r>
                      <a:endParaRPr lang="en-GB" dirty="0"/>
                    </a:p>
                  </a:txBody>
                  <a:tcPr/>
                </a:tc>
                <a:extLst>
                  <a:ext uri="{0D108BD9-81ED-4DB2-BD59-A6C34878D82A}">
                    <a16:rowId xmlns:a16="http://schemas.microsoft.com/office/drawing/2014/main" val="1645228806"/>
                  </a:ext>
                </a:extLst>
              </a:tr>
              <a:tr h="370840">
                <a:tc>
                  <a:txBody>
                    <a:bodyPr/>
                    <a:lstStyle/>
                    <a:p>
                      <a:pPr algn="ctr"/>
                      <a:r>
                        <a:rPr lang="en-GB" dirty="0" smtClean="0"/>
                        <a:t>Focal Point</a:t>
                      </a:r>
                      <a:endParaRPr lang="en-GB" dirty="0"/>
                    </a:p>
                  </a:txBody>
                  <a:tcPr/>
                </a:tc>
                <a:extLst>
                  <a:ext uri="{0D108BD9-81ED-4DB2-BD59-A6C34878D82A}">
                    <a16:rowId xmlns:a16="http://schemas.microsoft.com/office/drawing/2014/main" val="29796575"/>
                  </a:ext>
                </a:extLst>
              </a:tr>
              <a:tr h="370840">
                <a:tc>
                  <a:txBody>
                    <a:bodyPr/>
                    <a:lstStyle/>
                    <a:p>
                      <a:pPr algn="ctr"/>
                      <a:r>
                        <a:rPr lang="en-GB" dirty="0" smtClean="0"/>
                        <a:t>Radial Balance</a:t>
                      </a:r>
                      <a:endParaRPr lang="en-GB" dirty="0"/>
                    </a:p>
                  </a:txBody>
                  <a:tcPr/>
                </a:tc>
                <a:extLst>
                  <a:ext uri="{0D108BD9-81ED-4DB2-BD59-A6C34878D82A}">
                    <a16:rowId xmlns:a16="http://schemas.microsoft.com/office/drawing/2014/main" val="3778737975"/>
                  </a:ext>
                </a:extLst>
              </a:tr>
              <a:tr h="370840">
                <a:tc>
                  <a:txBody>
                    <a:bodyPr/>
                    <a:lstStyle/>
                    <a:p>
                      <a:pPr algn="ctr"/>
                      <a:r>
                        <a:rPr lang="en-GB" dirty="0" smtClean="0"/>
                        <a:t>Negative Space</a:t>
                      </a:r>
                      <a:endParaRPr lang="en-GB" dirty="0"/>
                    </a:p>
                  </a:txBody>
                  <a:tcPr/>
                </a:tc>
                <a:extLst>
                  <a:ext uri="{0D108BD9-81ED-4DB2-BD59-A6C34878D82A}">
                    <a16:rowId xmlns:a16="http://schemas.microsoft.com/office/drawing/2014/main" val="1117576275"/>
                  </a:ext>
                </a:extLst>
              </a:tr>
              <a:tr h="370840">
                <a:tc>
                  <a:txBody>
                    <a:bodyPr/>
                    <a:lstStyle/>
                    <a:p>
                      <a:pPr algn="ctr"/>
                      <a:r>
                        <a:rPr lang="en-GB" dirty="0" err="1" smtClean="0"/>
                        <a:t>Silhouttes</a:t>
                      </a:r>
                      <a:endParaRPr lang="en-GB" dirty="0"/>
                    </a:p>
                  </a:txBody>
                  <a:tcPr/>
                </a:tc>
                <a:extLst>
                  <a:ext uri="{0D108BD9-81ED-4DB2-BD59-A6C34878D82A}">
                    <a16:rowId xmlns:a16="http://schemas.microsoft.com/office/drawing/2014/main" val="889757286"/>
                  </a:ext>
                </a:extLst>
              </a:tr>
            </a:tbl>
          </a:graphicData>
        </a:graphic>
      </p:graphicFrame>
      <p:sp>
        <p:nvSpPr>
          <p:cNvPr id="7" name="TextBox 6"/>
          <p:cNvSpPr txBox="1"/>
          <p:nvPr/>
        </p:nvSpPr>
        <p:spPr>
          <a:xfrm>
            <a:off x="4480930" y="1283524"/>
            <a:ext cx="4411550" cy="646331"/>
          </a:xfrm>
          <a:prstGeom prst="rect">
            <a:avLst/>
          </a:prstGeom>
          <a:noFill/>
        </p:spPr>
        <p:txBody>
          <a:bodyPr wrap="square" rtlCol="0">
            <a:spAutoFit/>
          </a:bodyPr>
          <a:lstStyle/>
          <a:p>
            <a:pPr algn="ctr"/>
            <a:r>
              <a:rPr lang="en-GB" b="1" dirty="0" smtClean="0"/>
              <a:t>ADDITIONAL: ADVANCED </a:t>
            </a:r>
            <a:r>
              <a:rPr lang="en-GB" b="1" dirty="0" smtClean="0"/>
              <a:t>HIGHER DESIGN </a:t>
            </a:r>
          </a:p>
          <a:p>
            <a:pPr algn="ctr"/>
            <a:r>
              <a:rPr lang="en-GB" b="1" dirty="0" smtClean="0"/>
              <a:t>ELEMENTS AND PRINCIPLES</a:t>
            </a:r>
            <a:endParaRPr lang="en-GB" b="1" dirty="0"/>
          </a:p>
        </p:txBody>
      </p:sp>
    </p:spTree>
    <p:extLst>
      <p:ext uri="{BB962C8B-B14F-4D97-AF65-F5344CB8AC3E}">
        <p14:creationId xmlns:p14="http://schemas.microsoft.com/office/powerpoint/2010/main" val="390349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Golden Ratio</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800" b="1" dirty="0"/>
              <a:t>What is </a:t>
            </a:r>
            <a:r>
              <a:rPr lang="en-GB" sz="2800" b="1" dirty="0" smtClean="0"/>
              <a:t>the Golden Ratio?</a:t>
            </a:r>
            <a:endParaRPr lang="en-GB" sz="2800" b="1" dirty="0"/>
          </a:p>
          <a:p>
            <a:r>
              <a:rPr lang="en-GB" dirty="0"/>
              <a:t>Golden </a:t>
            </a:r>
            <a:r>
              <a:rPr lang="en-GB" dirty="0" smtClean="0"/>
              <a:t>Ratio – 1.618</a:t>
            </a:r>
            <a:endParaRPr lang="en-GB" dirty="0"/>
          </a:p>
          <a:p>
            <a:r>
              <a:rPr lang="en-GB" dirty="0"/>
              <a:t>A grid (also drawn </a:t>
            </a:r>
            <a:r>
              <a:rPr lang="en-GB" dirty="0" smtClean="0"/>
              <a:t>as spiral</a:t>
            </a:r>
            <a:r>
              <a:rPr lang="en-GB" dirty="0"/>
              <a:t>) that divides </a:t>
            </a:r>
            <a:r>
              <a:rPr lang="en-GB" dirty="0" smtClean="0"/>
              <a:t>the page </a:t>
            </a:r>
            <a:r>
              <a:rPr lang="en-GB" dirty="0"/>
              <a:t>and helps define </a:t>
            </a:r>
            <a:r>
              <a:rPr lang="en-GB" dirty="0" smtClean="0"/>
              <a:t>an aesthetically pleasing layout</a:t>
            </a:r>
            <a:r>
              <a:rPr lang="en-GB" dirty="0"/>
              <a:t>. The spiral </a:t>
            </a:r>
            <a:r>
              <a:rPr lang="en-GB" dirty="0" smtClean="0"/>
              <a:t>leads the </a:t>
            </a:r>
            <a:r>
              <a:rPr lang="en-GB" dirty="0"/>
              <a:t>eye to the main </a:t>
            </a:r>
            <a:r>
              <a:rPr lang="en-GB" dirty="0" smtClean="0"/>
              <a:t>focus of </a:t>
            </a:r>
            <a:r>
              <a:rPr lang="en-GB" dirty="0"/>
              <a:t>the page at its centre</a:t>
            </a:r>
            <a:r>
              <a:rPr lang="en-GB" dirty="0" smtClean="0"/>
              <a:t>.</a:t>
            </a:r>
          </a:p>
          <a:p>
            <a:r>
              <a:rPr lang="en-GB" dirty="0"/>
              <a:t>Making use of the </a:t>
            </a:r>
            <a:r>
              <a:rPr lang="en-GB" dirty="0" smtClean="0"/>
              <a:t>Golden ratio </a:t>
            </a:r>
            <a:r>
              <a:rPr lang="en-GB" dirty="0"/>
              <a:t>makes the layout </a:t>
            </a:r>
            <a:r>
              <a:rPr lang="en-GB" dirty="0" smtClean="0"/>
              <a:t>more pleasing </a:t>
            </a:r>
            <a:r>
              <a:rPr lang="en-GB" dirty="0"/>
              <a:t>to the eye. </a:t>
            </a:r>
            <a:r>
              <a:rPr lang="en-GB" dirty="0" smtClean="0"/>
              <a:t>The reason </a:t>
            </a:r>
            <a:r>
              <a:rPr lang="en-GB" dirty="0"/>
              <a:t>for this is it mimics </a:t>
            </a:r>
            <a:r>
              <a:rPr lang="en-GB" dirty="0" smtClean="0"/>
              <a:t>the ratios</a:t>
            </a:r>
            <a:r>
              <a:rPr lang="en-GB" dirty="0"/>
              <a:t>, found in nature </a:t>
            </a:r>
            <a:r>
              <a:rPr lang="en-GB" dirty="0" err="1" smtClean="0"/>
              <a:t>e.g</a:t>
            </a:r>
            <a:r>
              <a:rPr lang="en-GB" dirty="0" smtClean="0"/>
              <a:t> a sea </a:t>
            </a:r>
            <a:r>
              <a:rPr lang="en-GB" dirty="0"/>
              <a:t>shell.</a:t>
            </a:r>
            <a:endParaRPr lang="en-US" sz="2400" dirty="0"/>
          </a:p>
        </p:txBody>
      </p:sp>
      <p:pic>
        <p:nvPicPr>
          <p:cNvPr id="3" name="Picture 2"/>
          <p:cNvPicPr>
            <a:picLocks noChangeAspect="1"/>
          </p:cNvPicPr>
          <p:nvPr/>
        </p:nvPicPr>
        <p:blipFill>
          <a:blip r:embed="rId2"/>
          <a:stretch>
            <a:fillRect/>
          </a:stretch>
        </p:blipFill>
        <p:spPr>
          <a:xfrm>
            <a:off x="599630" y="2199558"/>
            <a:ext cx="3024336" cy="2021530"/>
          </a:xfrm>
          <a:prstGeom prst="rect">
            <a:avLst/>
          </a:prstGeom>
        </p:spPr>
      </p:pic>
      <p:pic>
        <p:nvPicPr>
          <p:cNvPr id="5" name="Picture 4"/>
          <p:cNvPicPr>
            <a:picLocks noChangeAspect="1"/>
          </p:cNvPicPr>
          <p:nvPr/>
        </p:nvPicPr>
        <p:blipFill>
          <a:blip r:embed="rId3"/>
          <a:stretch>
            <a:fillRect/>
          </a:stretch>
        </p:blipFill>
        <p:spPr>
          <a:xfrm>
            <a:off x="1215173" y="4524851"/>
            <a:ext cx="1940159" cy="1783454"/>
          </a:xfrm>
          <a:prstGeom prst="rect">
            <a:avLst/>
          </a:prstGeom>
        </p:spPr>
      </p:pic>
      <p:pic>
        <p:nvPicPr>
          <p:cNvPr id="6" name="Picture 5"/>
          <p:cNvPicPr>
            <a:picLocks noChangeAspect="1"/>
          </p:cNvPicPr>
          <p:nvPr/>
        </p:nvPicPr>
        <p:blipFill>
          <a:blip r:embed="rId4"/>
          <a:stretch>
            <a:fillRect/>
          </a:stretch>
        </p:blipFill>
        <p:spPr>
          <a:xfrm>
            <a:off x="4716016" y="4221088"/>
            <a:ext cx="3140765" cy="2087217"/>
          </a:xfrm>
          <a:prstGeom prst="rect">
            <a:avLst/>
          </a:prstGeom>
        </p:spPr>
      </p:pic>
    </p:spTree>
    <p:extLst>
      <p:ext uri="{BB962C8B-B14F-4D97-AF65-F5344CB8AC3E}">
        <p14:creationId xmlns:p14="http://schemas.microsoft.com/office/powerpoint/2010/main" val="1293147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Rule of thirds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800" b="1" dirty="0"/>
              <a:t>What is </a:t>
            </a:r>
            <a:r>
              <a:rPr lang="en-GB" sz="2800" b="1" dirty="0" smtClean="0"/>
              <a:t>the rule of thirds?</a:t>
            </a:r>
            <a:endParaRPr lang="en-GB" sz="2800" b="1" dirty="0"/>
          </a:p>
          <a:p>
            <a:r>
              <a:rPr lang="en-GB" dirty="0" smtClean="0"/>
              <a:t>When a page is divided up horizontally and vertically using a grid into thirds.</a:t>
            </a:r>
          </a:p>
          <a:p>
            <a:r>
              <a:rPr lang="en-GB" dirty="0"/>
              <a:t>I</a:t>
            </a:r>
            <a:r>
              <a:rPr lang="en-GB" dirty="0" smtClean="0"/>
              <a:t>mportant </a:t>
            </a:r>
            <a:r>
              <a:rPr lang="en-GB" dirty="0"/>
              <a:t>features </a:t>
            </a:r>
            <a:r>
              <a:rPr lang="en-GB" dirty="0" smtClean="0"/>
              <a:t>are placed </a:t>
            </a:r>
            <a:r>
              <a:rPr lang="en-GB" dirty="0"/>
              <a:t>in the points where </a:t>
            </a:r>
            <a:r>
              <a:rPr lang="en-GB" dirty="0" smtClean="0"/>
              <a:t>the grid </a:t>
            </a:r>
            <a:r>
              <a:rPr lang="en-GB" dirty="0"/>
              <a:t>lines cross</a:t>
            </a:r>
            <a:endParaRPr lang="en-GB" sz="2400" dirty="0"/>
          </a:p>
          <a:p>
            <a:r>
              <a:rPr lang="en-GB" dirty="0"/>
              <a:t>The effect of using </a:t>
            </a:r>
            <a:r>
              <a:rPr lang="en-GB" dirty="0" smtClean="0"/>
              <a:t>the rule of </a:t>
            </a:r>
            <a:r>
              <a:rPr lang="en-GB" dirty="0"/>
              <a:t>thirds is to draw the eye </a:t>
            </a:r>
            <a:r>
              <a:rPr lang="en-GB" dirty="0" smtClean="0"/>
              <a:t>to these </a:t>
            </a:r>
            <a:r>
              <a:rPr lang="en-GB" dirty="0"/>
              <a:t>points on the </a:t>
            </a:r>
            <a:r>
              <a:rPr lang="en-GB" dirty="0" smtClean="0"/>
              <a:t>page. Designers </a:t>
            </a:r>
            <a:r>
              <a:rPr lang="en-GB" dirty="0"/>
              <a:t>will position the </a:t>
            </a:r>
            <a:r>
              <a:rPr lang="en-GB" dirty="0" smtClean="0"/>
              <a:t>things that </a:t>
            </a:r>
            <a:r>
              <a:rPr lang="en-GB" dirty="0"/>
              <a:t>grab the </a:t>
            </a:r>
            <a:r>
              <a:rPr lang="en-GB" dirty="0" smtClean="0"/>
              <a:t>viewers </a:t>
            </a:r>
            <a:r>
              <a:rPr lang="en-GB" dirty="0"/>
              <a:t>attention </a:t>
            </a:r>
            <a:r>
              <a:rPr lang="en-GB" dirty="0" smtClean="0"/>
              <a:t>in these </a:t>
            </a:r>
            <a:r>
              <a:rPr lang="en-GB" dirty="0"/>
              <a:t>potions. They may </a:t>
            </a:r>
            <a:r>
              <a:rPr lang="en-GB" dirty="0" smtClean="0"/>
              <a:t>also place a piece </a:t>
            </a:r>
            <a:r>
              <a:rPr lang="en-GB" dirty="0"/>
              <a:t>of information </a:t>
            </a:r>
            <a:r>
              <a:rPr lang="en-GB" dirty="0" smtClean="0"/>
              <a:t>they want </a:t>
            </a:r>
            <a:r>
              <a:rPr lang="en-GB" dirty="0"/>
              <a:t>the </a:t>
            </a:r>
            <a:r>
              <a:rPr lang="en-GB" dirty="0" smtClean="0"/>
              <a:t>consumer to remember</a:t>
            </a:r>
            <a:r>
              <a:rPr lang="en-GB" dirty="0"/>
              <a:t>.</a:t>
            </a:r>
            <a:endParaRPr lang="en-US" sz="2400" dirty="0"/>
          </a:p>
        </p:txBody>
      </p:sp>
      <p:pic>
        <p:nvPicPr>
          <p:cNvPr id="5" name="Picture 4"/>
          <p:cNvPicPr>
            <a:picLocks noChangeAspect="1"/>
          </p:cNvPicPr>
          <p:nvPr/>
        </p:nvPicPr>
        <p:blipFill>
          <a:blip r:embed="rId2"/>
          <a:stretch>
            <a:fillRect/>
          </a:stretch>
        </p:blipFill>
        <p:spPr>
          <a:xfrm>
            <a:off x="406285" y="2545220"/>
            <a:ext cx="3288839" cy="2183718"/>
          </a:xfrm>
          <a:prstGeom prst="rect">
            <a:avLst/>
          </a:prstGeom>
        </p:spPr>
      </p:pic>
      <p:pic>
        <p:nvPicPr>
          <p:cNvPr id="6" name="Picture 5"/>
          <p:cNvPicPr>
            <a:picLocks noChangeAspect="1"/>
          </p:cNvPicPr>
          <p:nvPr/>
        </p:nvPicPr>
        <p:blipFill>
          <a:blip r:embed="rId3"/>
          <a:stretch>
            <a:fillRect/>
          </a:stretch>
        </p:blipFill>
        <p:spPr>
          <a:xfrm>
            <a:off x="4644008" y="4077072"/>
            <a:ext cx="3703269" cy="2664296"/>
          </a:xfrm>
          <a:prstGeom prst="rect">
            <a:avLst/>
          </a:prstGeom>
        </p:spPr>
      </p:pic>
    </p:spTree>
    <p:extLst>
      <p:ext uri="{BB962C8B-B14F-4D97-AF65-F5344CB8AC3E}">
        <p14:creationId xmlns:p14="http://schemas.microsoft.com/office/powerpoint/2010/main" val="1362300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pace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800" b="1" dirty="0" smtClean="0"/>
              <a:t>What is Pace?</a:t>
            </a:r>
            <a:endParaRPr lang="en-GB" sz="2800" b="1" dirty="0"/>
          </a:p>
          <a:p>
            <a:r>
              <a:rPr lang="en-GB" dirty="0"/>
              <a:t>Techniques used by the </a:t>
            </a:r>
            <a:r>
              <a:rPr lang="en-GB" dirty="0" smtClean="0"/>
              <a:t>designer can </a:t>
            </a:r>
            <a:r>
              <a:rPr lang="en-GB" dirty="0"/>
              <a:t>slow down or </a:t>
            </a:r>
            <a:r>
              <a:rPr lang="en-GB" dirty="0" smtClean="0"/>
              <a:t>increase the </a:t>
            </a:r>
            <a:r>
              <a:rPr lang="en-GB" dirty="0"/>
              <a:t>speed with which a </a:t>
            </a:r>
            <a:r>
              <a:rPr lang="en-GB" dirty="0" smtClean="0"/>
              <a:t>message is communicated. An </a:t>
            </a:r>
            <a:r>
              <a:rPr lang="en-GB" dirty="0"/>
              <a:t>advert on the side of a </a:t>
            </a:r>
            <a:r>
              <a:rPr lang="en-GB" dirty="0" smtClean="0"/>
              <a:t>bus will </a:t>
            </a:r>
            <a:r>
              <a:rPr lang="en-GB" dirty="0"/>
              <a:t>have large text and </a:t>
            </a:r>
            <a:r>
              <a:rPr lang="en-GB" dirty="0" smtClean="0"/>
              <a:t>eye catching </a:t>
            </a:r>
            <a:r>
              <a:rPr lang="en-GB" dirty="0"/>
              <a:t>images getting </a:t>
            </a:r>
            <a:r>
              <a:rPr lang="en-GB" dirty="0" smtClean="0"/>
              <a:t>the message </a:t>
            </a:r>
            <a:r>
              <a:rPr lang="en-GB" dirty="0"/>
              <a:t>across quickly. </a:t>
            </a:r>
            <a:r>
              <a:rPr lang="en-GB" dirty="0" smtClean="0"/>
              <a:t>A newspaper </a:t>
            </a:r>
            <a:r>
              <a:rPr lang="en-GB" dirty="0"/>
              <a:t>article would have </a:t>
            </a:r>
            <a:r>
              <a:rPr lang="en-GB" dirty="0" smtClean="0"/>
              <a:t>a slow </a:t>
            </a:r>
            <a:r>
              <a:rPr lang="en-GB" dirty="0"/>
              <a:t>pace. If you identify </a:t>
            </a:r>
            <a:r>
              <a:rPr lang="en-GB" dirty="0" smtClean="0"/>
              <a:t>rhythm in </a:t>
            </a:r>
            <a:r>
              <a:rPr lang="en-GB" dirty="0"/>
              <a:t>DTP </a:t>
            </a:r>
            <a:r>
              <a:rPr lang="en-GB" dirty="0" smtClean="0"/>
              <a:t>item </a:t>
            </a:r>
            <a:r>
              <a:rPr lang="en-GB" dirty="0"/>
              <a:t>pace is how fast </a:t>
            </a:r>
            <a:r>
              <a:rPr lang="en-GB" dirty="0" smtClean="0"/>
              <a:t>or slow </a:t>
            </a:r>
            <a:r>
              <a:rPr lang="en-GB" dirty="0"/>
              <a:t>it is</a:t>
            </a:r>
            <a:r>
              <a:rPr lang="en-GB" dirty="0" smtClean="0"/>
              <a:t>.</a:t>
            </a:r>
          </a:p>
          <a:p>
            <a:r>
              <a:rPr lang="en-GB" dirty="0"/>
              <a:t>The often designer uses pace </a:t>
            </a:r>
            <a:r>
              <a:rPr lang="en-GB" dirty="0" smtClean="0"/>
              <a:t>to create </a:t>
            </a:r>
            <a:r>
              <a:rPr lang="en-GB" dirty="0"/>
              <a:t>a certain feel on the </a:t>
            </a:r>
            <a:r>
              <a:rPr lang="en-GB" dirty="0" smtClean="0"/>
              <a:t>page and/or </a:t>
            </a:r>
            <a:r>
              <a:rPr lang="en-GB" dirty="0"/>
              <a:t>to communicate with </a:t>
            </a:r>
            <a:r>
              <a:rPr lang="en-GB" dirty="0" smtClean="0"/>
              <a:t>a particular </a:t>
            </a:r>
            <a:r>
              <a:rPr lang="en-GB" dirty="0"/>
              <a:t>audience. An </a:t>
            </a:r>
            <a:r>
              <a:rPr lang="en-GB" dirty="0" smtClean="0"/>
              <a:t>DTP document </a:t>
            </a:r>
            <a:r>
              <a:rPr lang="en-GB" dirty="0"/>
              <a:t>with quick pace </a:t>
            </a:r>
            <a:r>
              <a:rPr lang="en-GB" dirty="0" smtClean="0"/>
              <a:t>will</a:t>
            </a:r>
            <a:r>
              <a:rPr lang="en-GB" dirty="0"/>
              <a:t> </a:t>
            </a:r>
            <a:r>
              <a:rPr lang="en-GB" dirty="0" smtClean="0"/>
              <a:t>often </a:t>
            </a:r>
            <a:r>
              <a:rPr lang="en-GB" dirty="0"/>
              <a:t>appeals to </a:t>
            </a:r>
            <a:r>
              <a:rPr lang="en-GB" dirty="0" smtClean="0"/>
              <a:t>youthful audience </a:t>
            </a:r>
            <a:r>
              <a:rPr lang="en-GB" dirty="0"/>
              <a:t>or be about a </a:t>
            </a:r>
            <a:r>
              <a:rPr lang="en-GB" dirty="0" smtClean="0"/>
              <a:t>subject that </a:t>
            </a:r>
            <a:r>
              <a:rPr lang="en-GB" dirty="0"/>
              <a:t>is fast pace, for </a:t>
            </a:r>
            <a:r>
              <a:rPr lang="en-GB" dirty="0" smtClean="0"/>
              <a:t>example racing </a:t>
            </a:r>
            <a:r>
              <a:rPr lang="en-GB" dirty="0"/>
              <a:t>or superfast broadband.</a:t>
            </a:r>
            <a:endParaRPr lang="en-US" sz="2400" dirty="0"/>
          </a:p>
        </p:txBody>
      </p:sp>
    </p:spTree>
    <p:extLst>
      <p:ext uri="{BB962C8B-B14F-4D97-AF65-F5344CB8AC3E}">
        <p14:creationId xmlns:p14="http://schemas.microsoft.com/office/powerpoint/2010/main" val="3466574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chemeClr val="bg1"/>
                </a:solidFill>
              </a:rPr>
              <a:t>Dynamic effects</a:t>
            </a:r>
            <a:endParaRPr lang="en-GB" dirty="0">
              <a:solidFill>
                <a:schemeClr val="bg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r>
              <a:rPr lang="en-US" sz="2800" b="1" dirty="0" smtClean="0"/>
              <a:t>What is Dynamic Effects</a:t>
            </a:r>
            <a:endParaRPr lang="en-US" sz="2800" b="1" dirty="0"/>
          </a:p>
          <a:p>
            <a:r>
              <a:rPr lang="en-GB" dirty="0"/>
              <a:t>Manipulating images like those below and </a:t>
            </a:r>
            <a:r>
              <a:rPr lang="en-GB" dirty="0" smtClean="0"/>
              <a:t>text along </a:t>
            </a:r>
            <a:r>
              <a:rPr lang="en-GB" dirty="0"/>
              <a:t>a path are some ways of increasing </a:t>
            </a:r>
            <a:r>
              <a:rPr lang="en-GB" dirty="0" smtClean="0"/>
              <a:t>the movement </a:t>
            </a:r>
            <a:r>
              <a:rPr lang="en-GB" dirty="0"/>
              <a:t>or flow on a page. These create </a:t>
            </a:r>
            <a:r>
              <a:rPr lang="en-GB" dirty="0" smtClean="0"/>
              <a:t>what are </a:t>
            </a:r>
            <a:r>
              <a:rPr lang="en-GB" dirty="0"/>
              <a:t>known as dynamic </a:t>
            </a:r>
            <a:r>
              <a:rPr lang="en-GB" dirty="0" smtClean="0"/>
              <a:t>effects.</a:t>
            </a:r>
          </a:p>
          <a:p>
            <a:r>
              <a:rPr lang="en-GB" dirty="0"/>
              <a:t>Dynamic effects are more than just </a:t>
            </a:r>
            <a:r>
              <a:rPr lang="en-GB" dirty="0" smtClean="0"/>
              <a:t>a blurred </a:t>
            </a:r>
            <a:r>
              <a:rPr lang="en-GB" dirty="0"/>
              <a:t>image created when a camera takes </a:t>
            </a:r>
            <a:r>
              <a:rPr lang="en-GB" dirty="0" smtClean="0"/>
              <a:t>a picture </a:t>
            </a:r>
            <a:r>
              <a:rPr lang="en-GB" dirty="0"/>
              <a:t>of a fast moving image. It involves additional effects added by the designer.</a:t>
            </a:r>
          </a:p>
        </p:txBody>
      </p:sp>
      <p:pic>
        <p:nvPicPr>
          <p:cNvPr id="3" name="Picture 2"/>
          <p:cNvPicPr>
            <a:picLocks noChangeAspect="1"/>
          </p:cNvPicPr>
          <p:nvPr/>
        </p:nvPicPr>
        <p:blipFill>
          <a:blip r:embed="rId3"/>
          <a:stretch>
            <a:fillRect/>
          </a:stretch>
        </p:blipFill>
        <p:spPr>
          <a:xfrm>
            <a:off x="4483109" y="3933056"/>
            <a:ext cx="4219654" cy="2586239"/>
          </a:xfrm>
          <a:prstGeom prst="rect">
            <a:avLst/>
          </a:prstGeom>
        </p:spPr>
      </p:pic>
      <p:pic>
        <p:nvPicPr>
          <p:cNvPr id="5" name="Picture 4"/>
          <p:cNvPicPr>
            <a:picLocks noChangeAspect="1"/>
          </p:cNvPicPr>
          <p:nvPr/>
        </p:nvPicPr>
        <p:blipFill>
          <a:blip r:embed="rId4"/>
          <a:stretch>
            <a:fillRect/>
          </a:stretch>
        </p:blipFill>
        <p:spPr>
          <a:xfrm>
            <a:off x="893166" y="2492896"/>
            <a:ext cx="2584174" cy="3299791"/>
          </a:xfrm>
          <a:prstGeom prst="rect">
            <a:avLst/>
          </a:prstGeom>
        </p:spPr>
      </p:pic>
    </p:spTree>
    <p:extLst>
      <p:ext uri="{BB962C8B-B14F-4D97-AF65-F5344CB8AC3E}">
        <p14:creationId xmlns:p14="http://schemas.microsoft.com/office/powerpoint/2010/main" val="834261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Focal points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r>
              <a:rPr lang="en-US" sz="2800" b="1" dirty="0" smtClean="0"/>
              <a:t>What is Focal Points?</a:t>
            </a:r>
            <a:endParaRPr lang="en-US" sz="2800" b="1" dirty="0"/>
          </a:p>
          <a:p>
            <a:r>
              <a:rPr lang="en-GB" dirty="0"/>
              <a:t>A focal point is created </a:t>
            </a:r>
            <a:r>
              <a:rPr lang="en-GB" dirty="0" smtClean="0"/>
              <a:t>by arranging </a:t>
            </a:r>
            <a:r>
              <a:rPr lang="en-GB" dirty="0"/>
              <a:t>and/or </a:t>
            </a:r>
            <a:r>
              <a:rPr lang="en-GB" dirty="0" smtClean="0"/>
              <a:t>sizing components </a:t>
            </a:r>
            <a:r>
              <a:rPr lang="en-GB" dirty="0"/>
              <a:t>to lead the eye to </a:t>
            </a:r>
            <a:r>
              <a:rPr lang="en-GB" dirty="0" smtClean="0"/>
              <a:t>a feature </a:t>
            </a:r>
            <a:r>
              <a:rPr lang="en-GB" dirty="0"/>
              <a:t>or to a specific area of </a:t>
            </a:r>
            <a:r>
              <a:rPr lang="en-GB" dirty="0" smtClean="0"/>
              <a:t>a page</a:t>
            </a:r>
            <a:r>
              <a:rPr lang="en-GB" dirty="0"/>
              <a:t>. It can also be done </a:t>
            </a:r>
            <a:r>
              <a:rPr lang="en-GB" dirty="0" smtClean="0"/>
              <a:t>by editing </a:t>
            </a:r>
            <a:r>
              <a:rPr lang="en-GB" dirty="0"/>
              <a:t>on image so that </a:t>
            </a:r>
            <a:r>
              <a:rPr lang="en-GB" dirty="0" smtClean="0"/>
              <a:t>one area </a:t>
            </a:r>
            <a:r>
              <a:rPr lang="en-GB" dirty="0"/>
              <a:t>is in focus/in </a:t>
            </a:r>
            <a:r>
              <a:rPr lang="en-GB" dirty="0" smtClean="0"/>
              <a:t>colour. Effective </a:t>
            </a:r>
            <a:r>
              <a:rPr lang="en-GB" dirty="0"/>
              <a:t>use of a golden </a:t>
            </a:r>
            <a:r>
              <a:rPr lang="en-GB" dirty="0" smtClean="0"/>
              <a:t>section or </a:t>
            </a:r>
            <a:r>
              <a:rPr lang="en-GB" dirty="0"/>
              <a:t>rule of thirds can create </a:t>
            </a:r>
            <a:r>
              <a:rPr lang="en-GB" dirty="0" smtClean="0"/>
              <a:t>a focal </a:t>
            </a:r>
            <a:r>
              <a:rPr lang="en-GB" dirty="0"/>
              <a:t>point.</a:t>
            </a:r>
          </a:p>
        </p:txBody>
      </p:sp>
      <p:pic>
        <p:nvPicPr>
          <p:cNvPr id="3" name="Picture 2"/>
          <p:cNvPicPr>
            <a:picLocks noChangeAspect="1"/>
          </p:cNvPicPr>
          <p:nvPr/>
        </p:nvPicPr>
        <p:blipFill>
          <a:blip r:embed="rId2"/>
          <a:stretch>
            <a:fillRect/>
          </a:stretch>
        </p:blipFill>
        <p:spPr>
          <a:xfrm>
            <a:off x="6286107" y="3428999"/>
            <a:ext cx="2634479" cy="2615108"/>
          </a:xfrm>
          <a:prstGeom prst="rect">
            <a:avLst/>
          </a:prstGeom>
        </p:spPr>
      </p:pic>
      <p:pic>
        <p:nvPicPr>
          <p:cNvPr id="6" name="Picture 5"/>
          <p:cNvPicPr>
            <a:picLocks noChangeAspect="1"/>
          </p:cNvPicPr>
          <p:nvPr/>
        </p:nvPicPr>
        <p:blipFill>
          <a:blip r:embed="rId3"/>
          <a:stretch>
            <a:fillRect/>
          </a:stretch>
        </p:blipFill>
        <p:spPr>
          <a:xfrm>
            <a:off x="4304542" y="3501008"/>
            <a:ext cx="1898219" cy="2448272"/>
          </a:xfrm>
          <a:prstGeom prst="rect">
            <a:avLst/>
          </a:prstGeom>
        </p:spPr>
      </p:pic>
    </p:spTree>
    <p:extLst>
      <p:ext uri="{BB962C8B-B14F-4D97-AF65-F5344CB8AC3E}">
        <p14:creationId xmlns:p14="http://schemas.microsoft.com/office/powerpoint/2010/main" val="25670552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3A3B2428C00B459B5F4133095AE2BA" ma:contentTypeVersion="6" ma:contentTypeDescription="Create a new document." ma:contentTypeScope="" ma:versionID="e2f2d58615bc3e636918e5eaecfd9369">
  <xsd:schema xmlns:xsd="http://www.w3.org/2001/XMLSchema" xmlns:xs="http://www.w3.org/2001/XMLSchema" xmlns:p="http://schemas.microsoft.com/office/2006/metadata/properties" xmlns:ns2="2a46cc9f-7252-421f-b05d-2220e0b0d0b8" targetNamespace="http://schemas.microsoft.com/office/2006/metadata/properties" ma:root="true" ma:fieldsID="22242d9d5e5673d2a15c7d727bf58561" ns2:_="">
    <xsd:import namespace="2a46cc9f-7252-421f-b05d-2220e0b0d0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6cc9f-7252-421f-b05d-2220e0b0d0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EFA589-2FD2-4E2F-A3D5-831967916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46cc9f-7252-421f-b05d-2220e0b0d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9ABD3C-AA9E-4069-B566-FCDD6C81D397}">
  <ds:schemaRefs>
    <ds:schemaRef ds:uri="http://purl.org/dc/terms/"/>
    <ds:schemaRef ds:uri="http://www.w3.org/XML/1998/namespace"/>
    <ds:schemaRef ds:uri="2a46cc9f-7252-421f-b05d-2220e0b0d0b8"/>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FCFEBC7-F4D9-42A8-81DE-64B6A0F2FD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763</TotalTime>
  <Words>1159</Words>
  <Application>Microsoft Office PowerPoint</Application>
  <PresentationFormat>On-screen Show (4:3)</PresentationFormat>
  <Paragraphs>105</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Tw Cen MT</vt:lpstr>
      <vt:lpstr>Tw Cen MT Condensed</vt:lpstr>
      <vt:lpstr>Wingdings 3</vt:lpstr>
      <vt:lpstr>Integral</vt:lpstr>
      <vt:lpstr>Advanced higher Graphic communication</vt:lpstr>
      <vt:lpstr>introduction</vt:lpstr>
      <vt:lpstr>introduction</vt:lpstr>
      <vt:lpstr>introduction</vt:lpstr>
      <vt:lpstr>Golden Ratio</vt:lpstr>
      <vt:lpstr>Rule of thirds</vt:lpstr>
      <vt:lpstr>pace</vt:lpstr>
      <vt:lpstr>Dynamic effects</vt:lpstr>
      <vt:lpstr>Focal points</vt:lpstr>
      <vt:lpstr>Radial balance</vt:lpstr>
      <vt:lpstr>Negative space</vt:lpstr>
      <vt:lpstr>silhouettes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025SPorter</cp:lastModifiedBy>
  <cp:revision>81</cp:revision>
  <dcterms:created xsi:type="dcterms:W3CDTF">2020-05-18T09:31:07Z</dcterms:created>
  <dcterms:modified xsi:type="dcterms:W3CDTF">2023-06-05T09:51:52Z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0x010100503A3B2428C00B459B5F4133095AE2BA</vt:lpwstr>
  </property>
</Properties>
</file>